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28"/>
  </p:notesMasterIdLst>
  <p:sldIdLst>
    <p:sldId id="484" r:id="rId2"/>
    <p:sldId id="483" r:id="rId3"/>
    <p:sldId id="477" r:id="rId4"/>
    <p:sldId id="478" r:id="rId5"/>
    <p:sldId id="479" r:id="rId6"/>
    <p:sldId id="474" r:id="rId7"/>
    <p:sldId id="480" r:id="rId8"/>
    <p:sldId id="403" r:id="rId9"/>
    <p:sldId id="475" r:id="rId10"/>
    <p:sldId id="411" r:id="rId11"/>
    <p:sldId id="464" r:id="rId12"/>
    <p:sldId id="465" r:id="rId13"/>
    <p:sldId id="417" r:id="rId14"/>
    <p:sldId id="473" r:id="rId15"/>
    <p:sldId id="467" r:id="rId16"/>
    <p:sldId id="468" r:id="rId17"/>
    <p:sldId id="472" r:id="rId18"/>
    <p:sldId id="470" r:id="rId19"/>
    <p:sldId id="421" r:id="rId20"/>
    <p:sldId id="471" r:id="rId21"/>
    <p:sldId id="422" r:id="rId22"/>
    <p:sldId id="423" r:id="rId23"/>
    <p:sldId id="434" r:id="rId24"/>
    <p:sldId id="435" r:id="rId25"/>
    <p:sldId id="437" r:id="rId26"/>
    <p:sldId id="476" r:id="rId27"/>
  </p:sldIdLst>
  <p:sldSz cx="12192000" cy="721836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1867" userDrawn="1">
          <p15:clr>
            <a:srgbClr val="A4A3A4"/>
          </p15:clr>
        </p15:guide>
        <p15:guide id="3" orient="horz" pos="2296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pos="5790" userDrawn="1">
          <p15:clr>
            <a:srgbClr val="A4A3A4"/>
          </p15:clr>
        </p15:guide>
        <p15:guide id="6" pos="4679" userDrawn="1">
          <p15:clr>
            <a:srgbClr val="A4A3A4"/>
          </p15:clr>
        </p15:guide>
        <p15:guide id="7" pos="6902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52" userDrawn="1">
          <p15:clr>
            <a:srgbClr val="A4A3A4"/>
          </p15:clr>
        </p15:guide>
        <p15:guide id="10" orient="horz" pos="17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arova Tatyana Nikolaevna" initials="GTN" lastIdx="0" clrIdx="0">
    <p:extLst>
      <p:ext uri="{19B8F6BF-5375-455C-9EA6-DF929625EA0E}">
        <p15:presenceInfo xmlns:p15="http://schemas.microsoft.com/office/powerpoint/2012/main" userId="S-1-5-21-2562288137-1282656705-711025892-6455" providerId="AD"/>
      </p:ext>
    </p:extLst>
  </p:cmAuthor>
  <p:cmAuthor id="2" name="Sheremeta Ekaterina Alexandrovna" initials="SEA" lastIdx="3" clrIdx="1">
    <p:extLst>
      <p:ext uri="{19B8F6BF-5375-455C-9EA6-DF929625EA0E}">
        <p15:presenceInfo xmlns:p15="http://schemas.microsoft.com/office/powerpoint/2012/main" userId="S-1-5-21-2562288137-1282656705-711025892-12581" providerId="AD"/>
      </p:ext>
    </p:extLst>
  </p:cmAuthor>
  <p:cmAuthor id="3" name="Saraev Mikhail" initials="SM" lastIdx="2" clrIdx="2">
    <p:extLst>
      <p:ext uri="{19B8F6BF-5375-455C-9EA6-DF929625EA0E}">
        <p15:presenceInfo xmlns:p15="http://schemas.microsoft.com/office/powerpoint/2012/main" userId="S-1-5-21-2562288137-1282656705-711025892-16758" providerId="AD"/>
      </p:ext>
    </p:extLst>
  </p:cmAuthor>
  <p:cmAuthor id="4" name="Bokaushina Natalya Gennadevna" initials="BNG" lastIdx="0" clrIdx="3">
    <p:extLst>
      <p:ext uri="{19B8F6BF-5375-455C-9EA6-DF929625EA0E}">
        <p15:presenceInfo xmlns:p15="http://schemas.microsoft.com/office/powerpoint/2012/main" userId="S-1-5-21-2562288137-1282656705-711025892-7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382"/>
    <a:srgbClr val="38030A"/>
    <a:srgbClr val="3F050F"/>
    <a:srgbClr val="4F0A1A"/>
    <a:srgbClr val="FAD89C"/>
    <a:srgbClr val="E4C479"/>
    <a:srgbClr val="F4D88C"/>
    <a:srgbClr val="BE964D"/>
    <a:srgbClr val="D5B167"/>
    <a:srgbClr val="D3A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095" autoAdjust="0"/>
  </p:normalViewPr>
  <p:slideViewPr>
    <p:cSldViewPr snapToGrid="0">
      <p:cViewPr varScale="1">
        <p:scale>
          <a:sx n="67" d="100"/>
          <a:sy n="67" d="100"/>
        </p:scale>
        <p:origin x="870" y="66"/>
      </p:cViewPr>
      <p:guideLst>
        <p:guide orient="horz" pos="1525"/>
        <p:guide pos="1867"/>
        <p:guide orient="horz" pos="2296"/>
        <p:guide orient="horz" pos="686"/>
        <p:guide pos="5790"/>
        <p:guide pos="4679"/>
        <p:guide pos="6902"/>
        <p:guide orient="horz" pos="482"/>
        <p:guide orient="horz" pos="3952"/>
        <p:guide orient="horz" pos="17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120"/>
    </p:cViewPr>
  </p:sorterViewPr>
  <p:notesViewPr>
    <p:cSldViewPr snapToGrid="0">
      <p:cViewPr varScale="1">
        <p:scale>
          <a:sx n="51" d="100"/>
          <a:sy n="51" d="100"/>
        </p:scale>
        <p:origin x="2624" y="4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71E50-5C3A-416E-B043-6B87ED298B91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43000"/>
            <a:ext cx="52133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B2C9B-3585-4A16-A156-0BB62739D8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27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B2C9B-3585-4A16-A156-0BB62739D88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423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2325" y="1143000"/>
            <a:ext cx="52133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B2C9B-3585-4A16-A156-0BB62739D88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63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9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7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0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6096000" y="0"/>
            <a:ext cx="6096000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3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21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2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93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24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51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8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2102" y="0"/>
            <a:ext cx="6098102" cy="721836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4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4311"/>
            <a:ext cx="10515600" cy="1395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21555"/>
            <a:ext cx="10515600" cy="457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690354"/>
            <a:ext cx="2743200" cy="384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71482-9C14-4AA0-AD33-BC7A73BA587B}" type="datetimeFigureOut">
              <a:rPr lang="ru-RU" smtClean="0"/>
              <a:pPr/>
              <a:t>05.07.2021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90354"/>
            <a:ext cx="4114800" cy="384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690354"/>
            <a:ext cx="2743200" cy="384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76DDF-5773-4437-A442-5ECF452EA2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82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4303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11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5"/>
          <a:stretch/>
        </p:blipFill>
        <p:spPr>
          <a:xfrm>
            <a:off x="1" y="-12700"/>
            <a:ext cx="12192000" cy="72310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83" y="765840"/>
            <a:ext cx="4079033" cy="34689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559852"/>
            <a:ext cx="12192000" cy="143533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 algn="ctr"/>
            <a:endParaRPr lang="ru-RU" sz="3600" b="1" dirty="0">
              <a:solidFill>
                <a:srgbClr val="F8C382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1274" y="4609467"/>
            <a:ext cx="90294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algn="ctr"/>
            <a:r>
              <a:rPr lang="ru-RU" sz="4000" b="1" dirty="0">
                <a:solidFill>
                  <a:srgbClr val="F8C3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 в кулинарии и профессионал в создании вкуса</a:t>
            </a:r>
          </a:p>
        </p:txBody>
      </p:sp>
    </p:spTree>
    <p:extLst>
      <p:ext uri="{BB962C8B-B14F-4D97-AF65-F5344CB8AC3E}">
        <p14:creationId xmlns:p14="http://schemas.microsoft.com/office/powerpoint/2010/main" val="20579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0349742" y="1534016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24" name="Овал 23"/>
          <p:cNvSpPr/>
          <p:nvPr/>
        </p:nvSpPr>
        <p:spPr>
          <a:xfrm>
            <a:off x="6777657" y="1460714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2000" y="2443923"/>
            <a:ext cx="52099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Special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Любительская  Классик</a:t>
            </a: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тот самый «советский» вкус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: мускатный орех и освежающий кардамон (3-5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Special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Любительская Комби Люкс</a:t>
            </a: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комбинация муската, кардамона и смеси перцев, подчеркивающих яркость вкуса продукта (7-10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Optimal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Любительская Комби</a:t>
            </a: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мускат, кардамон с усиленным мясным базовым телом (7-10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Optimal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Любительская Комби Люкс</a:t>
            </a: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смесь экстрактов муската и кардамона, усиленные натуральными специями с насыщенной мясной базой (7-10 г/кг).</a:t>
            </a:r>
          </a:p>
        </p:txBody>
      </p:sp>
      <p:pic>
        <p:nvPicPr>
          <p:cNvPr id="12" name="Рисунок 11" descr="39.png"/>
          <p:cNvPicPr>
            <a:picLocks noChangeAspect="1"/>
          </p:cNvPicPr>
          <p:nvPr/>
        </p:nvPicPr>
        <p:blipFill rotWithShape="1">
          <a:blip r:embed="rId2"/>
          <a:srcRect t="11058" b="9440"/>
          <a:stretch/>
        </p:blipFill>
        <p:spPr>
          <a:xfrm>
            <a:off x="7258881" y="755436"/>
            <a:ext cx="3849793" cy="30607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47277" y="1125642"/>
            <a:ext cx="3398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4F0A1A"/>
                </a:solidFill>
                <a:latin typeface="Arial Black" panose="020B0A04020102020204" pitchFamily="34" charset="0"/>
              </a:rPr>
              <a:t>СМЕСЬ «ЛЮБИТЕЛЬСКАЯ» 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87102" y="4132091"/>
            <a:ext cx="4993349" cy="162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32"/>
              </a:spcAft>
            </a:pPr>
            <a:r>
              <a:rPr lang="ru-RU" sz="1895" b="1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ТЕХНОЛОГИЧЕСКИЙ ПРОЦЕСС:</a:t>
            </a:r>
          </a:p>
          <a:p>
            <a:pPr marL="380952" lvl="1" indent="-190476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Раскуттеровать мясное сырьё, добавить лед.</a:t>
            </a:r>
          </a:p>
          <a:p>
            <a:pPr marL="380952" lvl="1" indent="-190476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Внести ароматическую часть на второй стадии – до внесения жирного сырья.</a:t>
            </a:r>
          </a:p>
          <a:p>
            <a:pPr marL="380952" lvl="1" indent="-190476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Продолжить процесс стандартным способом.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63427" y="5986764"/>
            <a:ext cx="5240698" cy="383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годности 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смесь в сухом виде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12 месяцев.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550224" y="1569687"/>
            <a:ext cx="827278" cy="828000"/>
            <a:chOff x="2346872" y="1036677"/>
            <a:chExt cx="827278" cy="828000"/>
          </a:xfrm>
        </p:grpSpPr>
        <p:sp>
          <p:nvSpPr>
            <p:cNvPr id="17" name="Овал 16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4F0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161267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652936" y="2397687"/>
            <a:ext cx="4993349" cy="164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F0A1A"/>
                </a:solidFill>
                <a:latin typeface="Arial Narrow" panose="020B0606020202030204" pitchFamily="34" charset="0"/>
              </a:rPr>
              <a:t>СМЕСИ </a:t>
            </a:r>
          </a:p>
          <a:p>
            <a:pPr algn="ctr"/>
            <a:r>
              <a:rPr lang="en-US" sz="2000" b="1" dirty="0">
                <a:solidFill>
                  <a:srgbClr val="4F0A1A"/>
                </a:solidFill>
                <a:latin typeface="Arial Narrow" panose="020B0606020202030204" pitchFamily="34" charset="0"/>
              </a:rPr>
              <a:t>MAREVEN PROFESSIONAL </a:t>
            </a:r>
            <a:r>
              <a:rPr lang="en-US" sz="2000" b="1" dirty="0" smtClean="0">
                <a:solidFill>
                  <a:srgbClr val="4F0A1A"/>
                </a:solidFill>
                <a:latin typeface="Arial Narrow" panose="020B0606020202030204" pitchFamily="34" charset="0"/>
              </a:rPr>
              <a:t>FOOD</a:t>
            </a:r>
            <a:r>
              <a:rPr lang="ru-RU" sz="2000" b="1" dirty="0" smtClean="0">
                <a:solidFill>
                  <a:srgbClr val="4F0A1A"/>
                </a:solidFill>
                <a:latin typeface="Arial Narrow" panose="020B0606020202030204" pitchFamily="34" charset="0"/>
              </a:rPr>
              <a:t> ®</a:t>
            </a:r>
            <a:endParaRPr lang="ru-RU" sz="24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pPr marL="360000" lvl="2" indent="-180000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Просты в применении;</a:t>
            </a:r>
          </a:p>
          <a:p>
            <a:pPr marL="360000" lvl="2" indent="-180000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Всегда однородного качества;</a:t>
            </a:r>
          </a:p>
          <a:p>
            <a:pPr marL="360000" lvl="2" indent="-180000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Имеют уникальную вкусовую идентичность.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713392" y="6158279"/>
            <a:ext cx="4872437" cy="383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годности </a:t>
            </a:r>
            <a:r>
              <a:rPr lang="en-US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смесь в сухом виде</a:t>
            </a:r>
            <a:r>
              <a:rPr lang="en-US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12 месяцев.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5807" y="2448483"/>
            <a:ext cx="513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8C382"/>
                </a:solidFill>
                <a:latin typeface="Arial Narrow" panose="020B0606020202030204" pitchFamily="34" charset="0"/>
              </a:rPr>
              <a:t>MPF Special </a:t>
            </a:r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Русская Классик</a:t>
            </a:r>
          </a:p>
          <a:p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тот самый «советский» вкус»: классическая русская – мясо и чеснок в гармонии вкуса (3-5 г/кг).</a:t>
            </a:r>
          </a:p>
          <a:p>
            <a:endParaRPr lang="ru-RU" dirty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r>
              <a:rPr lang="en-US" dirty="0">
                <a:solidFill>
                  <a:srgbClr val="F8C382"/>
                </a:solidFill>
                <a:latin typeface="Arial Narrow" panose="020B0606020202030204" pitchFamily="34" charset="0"/>
              </a:rPr>
              <a:t>MPF Special </a:t>
            </a:r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Телячья Классик</a:t>
            </a:r>
          </a:p>
          <a:p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классика колбасы с телятиной, смесь перцев с мускатом, оттенённые чесноком, создают гармонию наслаждения (3-5 г/кг).</a:t>
            </a:r>
          </a:p>
          <a:p>
            <a:endParaRPr lang="ru-RU" dirty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r>
              <a:rPr lang="en-US" dirty="0">
                <a:solidFill>
                  <a:srgbClr val="F8C382"/>
                </a:solidFill>
                <a:latin typeface="Arial Narrow" panose="020B0606020202030204" pitchFamily="34" charset="0"/>
              </a:rPr>
              <a:t>MPF Special </a:t>
            </a:r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Молочная Классик</a:t>
            </a:r>
          </a:p>
          <a:p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классическая молочная колбаса, натуральные экстракты перцев в правильной комбинации, стабильные при хранении </a:t>
            </a:r>
          </a:p>
          <a:p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(3-5 г/кг).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652936" y="4298581"/>
            <a:ext cx="4993349" cy="170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32"/>
              </a:spcAft>
            </a:pPr>
            <a:r>
              <a:rPr lang="ru-RU" sz="2400" b="1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 ПРИМЕНЕНИЯ:</a:t>
            </a:r>
          </a:p>
          <a:p>
            <a:pPr marL="380952" lvl="1" indent="-190476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Раскуттеровать мясное сырьё, добавить лед.</a:t>
            </a:r>
          </a:p>
          <a:p>
            <a:pPr marL="380952" lvl="1" indent="-190476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Внести ароматическую часть на второй стадии – до внесения жирного сырья.</a:t>
            </a:r>
          </a:p>
          <a:p>
            <a:pPr marL="380952" lvl="1" indent="-190476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Продолжить процесс стандартным способом.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8521" y="1145155"/>
            <a:ext cx="3996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F8C382"/>
                </a:solidFill>
                <a:latin typeface="Arial Black" panose="020B0A04020102020204" pitchFamily="34" charset="0"/>
              </a:rPr>
              <a:t>СМЕСИ ДЛЯ ВАРЁНЫХ КОЛБАС 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550224" y="1569687"/>
            <a:ext cx="827278" cy="828000"/>
            <a:chOff x="2346872" y="1036677"/>
            <a:chExt cx="827278" cy="828000"/>
          </a:xfrm>
        </p:grpSpPr>
        <p:sp>
          <p:nvSpPr>
            <p:cNvPr id="13" name="Овал 12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F8C3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161267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F8C382"/>
                </a:solidFill>
              </a:rPr>
              <a:t> </a:t>
            </a:r>
            <a:r>
              <a:rPr lang="en-US" sz="2400" b="1" dirty="0">
                <a:solidFill>
                  <a:srgbClr val="F8C382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F8C382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F8C382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F8C38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95" y="755436"/>
            <a:ext cx="1518861" cy="12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0349742" y="1534016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24" name="Овал 23"/>
          <p:cNvSpPr/>
          <p:nvPr/>
        </p:nvSpPr>
        <p:spPr>
          <a:xfrm>
            <a:off x="6777657" y="1460714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pic>
        <p:nvPicPr>
          <p:cNvPr id="14" name="Рисунок 13" descr="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637" y="303584"/>
            <a:ext cx="3848727" cy="384872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331232" y="6160570"/>
            <a:ext cx="5710293" cy="383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годности 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смесь в сухом виде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12 месяцев.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4678" y="2397687"/>
            <a:ext cx="59931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Сосиски молочные/сливочные Классик</a:t>
            </a: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тот самый «советский» вкус, классика пряностей для молочных сосисок, сочетание, проверенное временем (3-5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Сосиски особые Классик</a:t>
            </a: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несправедливо ушедшие в небытие, тот самый «советский» вкус, классические пряные и нежные, высокая насыщенность вкуса (3-5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Optimal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Сосиски молочные Комби Люкс</a:t>
            </a: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классика молочной сосиски с лёгким копчением (7-10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Optimal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Сосиски</a:t>
            </a:r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молочные Комби</a:t>
            </a: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классическая молочная сосиска, усиленная экстрактами специй (7-10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Optimal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Сосиски традиционные Комби</a:t>
            </a: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эффективная смесь специй для сосисок массового производства (7-10 г/кг).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89704" y="4115251"/>
            <a:ext cx="4993349" cy="170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32"/>
              </a:spcAft>
            </a:pPr>
            <a:r>
              <a:rPr lang="ru-RU" sz="2400" b="1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 ПРИМЕНЕНИЯ:</a:t>
            </a:r>
          </a:p>
          <a:p>
            <a:pPr marL="380952" lvl="1" indent="-190476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Раскуттеровать мясное сырьё, добавить лед.</a:t>
            </a:r>
          </a:p>
          <a:p>
            <a:pPr marL="380952" lvl="1" indent="-190476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Внести ароматическую часть на второй стадии – до внесения жирного сырья.</a:t>
            </a:r>
          </a:p>
          <a:p>
            <a:pPr marL="380952" lvl="1" indent="-190476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Продолжить процесс стандартным способом.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47096" y="1139803"/>
            <a:ext cx="28664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4F0A1A"/>
                </a:solidFill>
                <a:latin typeface="Arial Black" panose="020B0A04020102020204" pitchFamily="34" charset="0"/>
              </a:rPr>
              <a:t>СМЕСИ ДЛЯ СОСИСОК 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550224" y="1569687"/>
            <a:ext cx="827278" cy="828000"/>
            <a:chOff x="2346872" y="1036677"/>
            <a:chExt cx="827278" cy="828000"/>
          </a:xfrm>
        </p:grpSpPr>
        <p:sp>
          <p:nvSpPr>
            <p:cNvPr id="16" name="Овал 15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4F0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161267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4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FP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322" y="1643"/>
            <a:ext cx="4806067" cy="72140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60900" y="4168981"/>
            <a:ext cx="4022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8C38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СТРУКТУРНЫЕ КОЛБАСЫ </a:t>
            </a:r>
            <a:endParaRPr lang="en-US" sz="2800" dirty="0">
              <a:solidFill>
                <a:srgbClr val="F8C382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5506" y="3128751"/>
            <a:ext cx="7716494" cy="962448"/>
          </a:xfrm>
          <a:prstGeom prst="rect">
            <a:avLst/>
          </a:prstGeom>
          <a:gradFill flip="none" rotWithShape="1">
            <a:gsLst>
              <a:gs pos="0">
                <a:srgbClr val="C0A064"/>
              </a:gs>
              <a:gs pos="48000">
                <a:srgbClr val="D3AE65"/>
              </a:gs>
              <a:gs pos="100000">
                <a:srgbClr val="F4D88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947" dirty="0">
                <a:solidFill>
                  <a:srgbClr val="4F0A1A"/>
                </a:solidFill>
                <a:latin typeface="+mj-lt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60900" y="3128751"/>
            <a:ext cx="6096000" cy="9993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ru-RU" sz="2947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ВКУСОАРОМАТИЧЕСКИЕ СМЕСИ</a:t>
            </a:r>
            <a:endParaRPr lang="en-US" sz="2947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en-US" sz="2947" b="1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MAREVEN PROFESSIONAL FOOD ®</a:t>
            </a:r>
            <a:endParaRPr lang="ru-RU" sz="2947" b="1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62400" y="4107081"/>
            <a:ext cx="5456059" cy="1413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32"/>
              </a:spcAft>
            </a:pPr>
            <a:r>
              <a:rPr lang="ru-RU" sz="2400" b="1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 ПРИМЕНЕНИЯ:</a:t>
            </a:r>
          </a:p>
          <a:p>
            <a:pPr algn="ctr"/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стандартным для данного типа продуктов.</a:t>
            </a:r>
            <a:endParaRPr lang="en-US" sz="1895" spc="-42" dirty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 и равномерно  смешивается с фаршем и в мешалке и в куттере.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6880" y="2550706"/>
            <a:ext cx="568452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Московская классик</a:t>
            </a:r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тот самый «советский» вкус, классика пряностей для московского сервелата (7-9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</a:t>
            </a:r>
            <a:r>
              <a:rPr lang="ru-RU" sz="1600" dirty="0" err="1">
                <a:solidFill>
                  <a:srgbClr val="4F0A1A"/>
                </a:solidFill>
                <a:latin typeface="Arial Narrow" panose="020B0606020202030204" pitchFamily="34" charset="0"/>
              </a:rPr>
              <a:t>Special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 Краковская классик комби тот самый «советский» вкус, пряно-перечная смесь с чесночным оттенком для краковской и украинской колбасы ( 9-11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Брауншвейгская классик комби</a:t>
            </a:r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пряно-перечная смесь с оттенком тмина и оттенком кориандра (8-10 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Optimal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Брауншвейгская комби усиленная специями смесь экстрактов, общее направление «Брауншвейгское» </a:t>
            </a:r>
            <a:b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</a:b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(8-10г/кг).</a:t>
            </a:r>
          </a:p>
          <a:p>
            <a:endParaRPr lang="ru-RU" sz="16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</a:t>
            </a:r>
            <a:r>
              <a:rPr lang="ru-RU" sz="1600" dirty="0" err="1">
                <a:solidFill>
                  <a:srgbClr val="4F0A1A"/>
                </a:solidFill>
                <a:latin typeface="Arial Narrow" panose="020B0606020202030204" pitchFamily="34" charset="0"/>
              </a:rPr>
              <a:t>Касло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 классик</a:t>
            </a:r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сбалансированная смесь муската и перцев, не содержащая сахаров – для сырокопчёных колбас (3-5 г/кг).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754211" y="6137422"/>
            <a:ext cx="4872437" cy="383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годности 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смесь в сухом виде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12 месяцев.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056042"/>
            <a:ext cx="5956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4F0A1A"/>
                </a:solidFill>
                <a:latin typeface="Arial Black" panose="020B0A04020102020204" pitchFamily="34" charset="0"/>
              </a:rPr>
              <a:t>СМЕСИ ДЛЯ ПОЛУКОПЧЁНЫХ</a:t>
            </a:r>
          </a:p>
          <a:p>
            <a:pPr algn="ctr"/>
            <a:r>
              <a:rPr lang="ru-RU" sz="1600" dirty="0" smtClean="0">
                <a:solidFill>
                  <a:srgbClr val="4F0A1A"/>
                </a:solidFill>
                <a:latin typeface="Arial Black" panose="020B0A04020102020204" pitchFamily="34" charset="0"/>
              </a:rPr>
              <a:t> И ВАРЁНО-КОПЧЁНЫХ КОЛБАС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1267" y="59287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550224" y="1681924"/>
            <a:ext cx="827278" cy="828000"/>
            <a:chOff x="2346872" y="1036677"/>
            <a:chExt cx="827278" cy="828000"/>
          </a:xfrm>
        </p:grpSpPr>
        <p:sp>
          <p:nvSpPr>
            <p:cNvPr id="18" name="Овал 17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4F0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894" y="277953"/>
            <a:ext cx="3823094" cy="3823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0349742" y="1534016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24" name="Овал 23"/>
          <p:cNvSpPr/>
          <p:nvPr/>
        </p:nvSpPr>
        <p:spPr>
          <a:xfrm>
            <a:off x="6777657" y="1460714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5963" y="2823502"/>
            <a:ext cx="54468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Standard </a:t>
            </a:r>
            <a:r>
              <a:rPr lang="ru-RU" dirty="0" err="1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Рустикал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комби для сильных колбас, с интересным кориандровым послевкусием, полный и долгий вкус (7-9 г/кг).</a:t>
            </a:r>
          </a:p>
          <a:p>
            <a:endParaRPr lang="ru-RU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Standard 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Польская комби</a:t>
            </a:r>
          </a:p>
          <a:p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яркая перечная с крепкой мясной базой (8-10 г/кг).</a:t>
            </a:r>
            <a:endParaRPr lang="en-US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ru-RU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Standard 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Домашняя комби</a:t>
            </a:r>
            <a:r>
              <a:rPr lang="en-US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базовая для п\колбас комбинация пряностей и специй с тминной ноткой, приятное послевкусие специй (8-10 г/кг).</a:t>
            </a:r>
          </a:p>
        </p:txBody>
      </p:sp>
      <p:pic>
        <p:nvPicPr>
          <p:cNvPr id="13" name="Рисунок 12" descr="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190" y="704815"/>
            <a:ext cx="3905070" cy="26968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13059" y="3538196"/>
            <a:ext cx="4536824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32"/>
              </a:spcAft>
            </a:pPr>
            <a:r>
              <a:rPr lang="ru-RU" sz="2400" b="1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 ПРИМЕНЕНИЯ:</a:t>
            </a:r>
          </a:p>
          <a:p>
            <a:pPr algn="ctr"/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 и равномерно  смешивается с фаршем и в мешалке и в куттере.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95158" y="1167342"/>
            <a:ext cx="3916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4F0A1A"/>
                </a:solidFill>
                <a:latin typeface="Arial Black" panose="020B0A04020102020204" pitchFamily="34" charset="0"/>
              </a:rPr>
              <a:t>СМЕСИ ДЛЯ ПОЛУКОПЧЁНЫХ</a:t>
            </a:r>
          </a:p>
          <a:p>
            <a:pPr algn="ctr"/>
            <a:r>
              <a:rPr lang="ru-RU" sz="1600" dirty="0" smtClean="0">
                <a:solidFill>
                  <a:srgbClr val="4F0A1A"/>
                </a:solidFill>
                <a:latin typeface="Arial Black" panose="020B0A04020102020204" pitchFamily="34" charset="0"/>
              </a:rPr>
              <a:t> И ВАРЁНО-КОПЧЁНЫХ КОЛБАС</a:t>
            </a:r>
            <a:endParaRPr lang="ru-RU" sz="1600" dirty="0">
              <a:solidFill>
                <a:srgbClr val="4F0A1A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1267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550224" y="1844484"/>
            <a:ext cx="827278" cy="828000"/>
            <a:chOff x="2346872" y="1036677"/>
            <a:chExt cx="827278" cy="828000"/>
          </a:xfrm>
        </p:grpSpPr>
        <p:sp>
          <p:nvSpPr>
            <p:cNvPr id="20" name="Овал 19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4F0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6440328" y="5515584"/>
            <a:ext cx="2228673" cy="96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годности </a:t>
            </a:r>
            <a:endParaRPr lang="ru-RU" sz="1895" spc="-42" dirty="0" smtClean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95" spc="-42" dirty="0" smtClean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смесь в сухом виде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lang="ru-RU" sz="1895" spc="-42" dirty="0" smtClean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95" spc="-42" dirty="0" smtClean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месяцев.</a:t>
            </a:r>
            <a:endParaRPr lang="ru-RU" sz="1895" spc="-42" dirty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48940" y="6144987"/>
            <a:ext cx="2166166" cy="67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95" dirty="0" smtClean="0">
                <a:solidFill>
                  <a:srgbClr val="F8C382"/>
                </a:solidFill>
              </a:rPr>
              <a:t>25 </a:t>
            </a:r>
            <a:r>
              <a:rPr lang="ru-RU" sz="1895" dirty="0" smtClean="0">
                <a:solidFill>
                  <a:srgbClr val="F8C382"/>
                </a:solidFill>
              </a:rPr>
              <a:t>кг</a:t>
            </a:r>
            <a:r>
              <a:rPr lang="en-US" sz="1895" dirty="0" smtClean="0">
                <a:solidFill>
                  <a:srgbClr val="F8C382"/>
                </a:solidFill>
              </a:rPr>
              <a:t> </a:t>
            </a:r>
            <a:r>
              <a:rPr lang="ru-RU" sz="1895" dirty="0" smtClean="0">
                <a:solidFill>
                  <a:srgbClr val="F8C382"/>
                </a:solidFill>
              </a:rPr>
              <a:t>/ </a:t>
            </a:r>
          </a:p>
          <a:p>
            <a:r>
              <a:rPr lang="ru-RU" sz="1895" dirty="0" smtClean="0">
                <a:solidFill>
                  <a:srgbClr val="F8C382"/>
                </a:solidFill>
              </a:rPr>
              <a:t>1 кг</a:t>
            </a:r>
            <a:endParaRPr lang="ru-RU" sz="1895" dirty="0">
              <a:solidFill>
                <a:srgbClr val="F8C382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01" y="5237527"/>
            <a:ext cx="1160799" cy="170021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0048940" y="5179913"/>
            <a:ext cx="2291650" cy="96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95" spc="-42" dirty="0" err="1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Крафтовый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мешок /</a:t>
            </a:r>
          </a:p>
          <a:p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Металлизированный пакет</a:t>
            </a:r>
          </a:p>
        </p:txBody>
      </p:sp>
    </p:spTree>
    <p:extLst>
      <p:ext uri="{BB962C8B-B14F-4D97-AF65-F5344CB8AC3E}">
        <p14:creationId xmlns:p14="http://schemas.microsoft.com/office/powerpoint/2010/main" val="41237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FP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322" y="-12747"/>
            <a:ext cx="4817401" cy="72311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60900" y="4128127"/>
            <a:ext cx="4490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8C38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ДЕЛИКАТЕСНАЯ ПРОДУКЦИЯ</a:t>
            </a:r>
            <a:endParaRPr lang="en-US" sz="2800" dirty="0">
              <a:solidFill>
                <a:srgbClr val="F8C382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75506" y="3128751"/>
            <a:ext cx="7716494" cy="962448"/>
          </a:xfrm>
          <a:prstGeom prst="rect">
            <a:avLst/>
          </a:prstGeom>
          <a:gradFill flip="none" rotWithShape="1">
            <a:gsLst>
              <a:gs pos="0">
                <a:srgbClr val="C0A064"/>
              </a:gs>
              <a:gs pos="48000">
                <a:srgbClr val="D3AE65"/>
              </a:gs>
              <a:gs pos="100000">
                <a:srgbClr val="F4D88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947" dirty="0">
                <a:solidFill>
                  <a:srgbClr val="4F0A1A"/>
                </a:solidFill>
                <a:latin typeface="+mj-lt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60900" y="3128751"/>
            <a:ext cx="6096000" cy="9993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ru-RU" sz="2947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ВКУСОАРОМАТИЧЕСКИЕ СМЕСИ</a:t>
            </a:r>
            <a:endParaRPr lang="en-US" sz="2947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en-US" sz="2947" b="1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MAREVEN PROFESSIONAL FOOD ®</a:t>
            </a:r>
            <a:endParaRPr lang="ru-RU" sz="2947" b="1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9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501" y="1193841"/>
            <a:ext cx="4420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F0A1A"/>
                </a:solidFill>
                <a:latin typeface="Arial Black" panose="020B0A04020102020204" pitchFamily="34" charset="0"/>
              </a:rPr>
              <a:t>СМЕСИ ДЛЯ ГРУДИНКИ И БЕКОНА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145" y="765175"/>
            <a:ext cx="1518861" cy="12917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2913" y="2816226"/>
            <a:ext cx="5563087" cy="388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</a:t>
            </a:r>
            <a:r>
              <a:rPr lang="ru-RU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Бекон </a:t>
            </a:r>
            <a:r>
              <a:rPr lang="en-US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| </a:t>
            </a:r>
            <a:r>
              <a:rPr lang="ru-RU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20-40</a:t>
            </a:r>
          </a:p>
          <a:p>
            <a:r>
              <a:rPr lang="ru-RU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базовый вкус для сырокопчёной и варёно-копчёной и бекона с 20-40% выходом (1-2 г на кг готового продукта).</a:t>
            </a:r>
          </a:p>
          <a:p>
            <a:endParaRPr lang="ru-RU" sz="1895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ru-RU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Бекон с чесноком </a:t>
            </a:r>
            <a:r>
              <a:rPr lang="en-US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| </a:t>
            </a:r>
            <a:r>
              <a:rPr lang="ru-RU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20-40</a:t>
            </a:r>
          </a:p>
          <a:p>
            <a:r>
              <a:rPr lang="ru-RU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базовый вкус для сырокопчёной и варёно-копчёной грудинки и бекона с пикантной нотой чеснока для продуктов с 20-40% выходом (1-2 г на кг готового продукта).</a:t>
            </a:r>
          </a:p>
          <a:p>
            <a:endParaRPr lang="ru-RU" sz="1895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r>
              <a:rPr lang="en-US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</a:t>
            </a:r>
            <a:r>
              <a:rPr lang="ru-RU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Мясной Деликатес универсальное </a:t>
            </a:r>
            <a:r>
              <a:rPr lang="ru-RU" sz="1895" dirty="0" err="1">
                <a:solidFill>
                  <a:srgbClr val="4F0A1A"/>
                </a:solidFill>
                <a:latin typeface="Arial Narrow" panose="020B0606020202030204" pitchFamily="34" charset="0"/>
              </a:rPr>
              <a:t>вкусоароматическое</a:t>
            </a:r>
            <a:r>
              <a:rPr lang="ru-RU" sz="1895" dirty="0">
                <a:solidFill>
                  <a:srgbClr val="4F0A1A"/>
                </a:solidFill>
                <a:latin typeface="Arial Narrow" panose="020B0606020202030204" pitchFamily="34" charset="0"/>
              </a:rPr>
              <a:t> решение для всех видов деликатесной продукции (1-2 г р на кг готового продукта).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1628" y="2473091"/>
            <a:ext cx="6509894" cy="1744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26" b="1" dirty="0">
                <a:solidFill>
                  <a:srgbClr val="F8C382"/>
                </a:solidFill>
                <a:latin typeface="Arial Narrow" panose="020B0606020202030204" pitchFamily="34" charset="0"/>
              </a:rPr>
              <a:t>СМЕСИ </a:t>
            </a:r>
          </a:p>
          <a:p>
            <a:pPr algn="ctr"/>
            <a:r>
              <a:rPr lang="en-US" sz="2105" b="1" dirty="0">
                <a:solidFill>
                  <a:srgbClr val="F8C382"/>
                </a:solidFill>
                <a:latin typeface="Arial Narrow" panose="020B0606020202030204" pitchFamily="34" charset="0"/>
              </a:rPr>
              <a:t>MAREVEN PROFESSIONAL FOOD</a:t>
            </a:r>
            <a:r>
              <a:rPr lang="ru-RU" sz="2105" b="1" dirty="0">
                <a:solidFill>
                  <a:srgbClr val="F8C382"/>
                </a:solidFill>
                <a:latin typeface="Arial Narrow" panose="020B0606020202030204" pitchFamily="34" charset="0"/>
              </a:rPr>
              <a:t> </a:t>
            </a:r>
            <a:r>
              <a:rPr lang="ru-RU" sz="2526" b="1" dirty="0">
                <a:solidFill>
                  <a:srgbClr val="F8C382"/>
                </a:solidFill>
                <a:latin typeface="Arial Narrow" panose="020B0606020202030204" pitchFamily="34" charset="0"/>
              </a:rPr>
              <a:t>®</a:t>
            </a:r>
            <a:endParaRPr lang="ru-RU" sz="2526" dirty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pPr marL="1040936" lvl="2" indent="-290727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Просты в применении;</a:t>
            </a:r>
          </a:p>
          <a:p>
            <a:pPr marL="1040936" lvl="2" indent="-290727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Всегда однородного качества;</a:t>
            </a:r>
          </a:p>
          <a:p>
            <a:pPr marL="1040936" lvl="2" indent="-290727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Имеют уникальную вкусовую идентичность.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38163" y="4638629"/>
            <a:ext cx="4536824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32"/>
              </a:spcAft>
            </a:pPr>
            <a:r>
              <a:rPr lang="ru-RU" sz="1895" b="1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 ПРИМЕНЕНИЯ:</a:t>
            </a:r>
          </a:p>
          <a:p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Растворить в рассоле перед инъектированием.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70357" y="6158279"/>
            <a:ext cx="4872437" cy="383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годности 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смесь в сухом виде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12 месяцев.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1267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550224" y="1844484"/>
            <a:ext cx="827278" cy="828000"/>
            <a:chOff x="2346872" y="1036677"/>
            <a:chExt cx="827278" cy="828000"/>
          </a:xfrm>
        </p:grpSpPr>
        <p:sp>
          <p:nvSpPr>
            <p:cNvPr id="18" name="Овал 17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4F0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0349742" y="1534016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24" name="Овал 23"/>
          <p:cNvSpPr/>
          <p:nvPr/>
        </p:nvSpPr>
        <p:spPr>
          <a:xfrm>
            <a:off x="6777657" y="1460714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297490" y="1220307"/>
            <a:ext cx="33327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4F0A1A"/>
                </a:solidFill>
                <a:latin typeface="Arial Black" panose="020B0A04020102020204" pitchFamily="34" charset="0"/>
              </a:rPr>
              <a:t>СМЕСИ ДЛЯ ВЕТЧИНЫ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45731" y="2834647"/>
            <a:ext cx="49426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Optimal 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Ветчина смесь для ветчины с выходом до 180%, специи, мясной базовый вкус (4-6 г на кг фарше массы).</a:t>
            </a:r>
          </a:p>
          <a:p>
            <a:endParaRPr lang="ru-RU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</a:t>
            </a:r>
            <a:r>
              <a:rPr lang="ru-RU" dirty="0" err="1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Optimal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Ветчина вкусная с чесноком смесь для ветчины с выходом до 180%, специи, мясной базовый вкус (4-6 г на кг фарше массы).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3954" b="17417"/>
          <a:stretch/>
        </p:blipFill>
        <p:spPr>
          <a:xfrm>
            <a:off x="7250160" y="728135"/>
            <a:ext cx="3992970" cy="27364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91476" y="3456982"/>
            <a:ext cx="509126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32"/>
              </a:spcAft>
            </a:pPr>
            <a:r>
              <a:rPr lang="ru-RU" sz="2400" b="1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 ПРИМЕНЕНИЯ:</a:t>
            </a:r>
          </a:p>
          <a:p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 внесения является стандартным для данного типа продуктов.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40328" y="5017744"/>
            <a:ext cx="2228673" cy="96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годности </a:t>
            </a:r>
            <a:endParaRPr lang="ru-RU" sz="1895" spc="-42" dirty="0" smtClean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95" spc="-42" dirty="0" smtClean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смесь в сухом виде</a:t>
            </a:r>
            <a:r>
              <a:rPr lang="en-US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lang="ru-RU" sz="1895" spc="-42" dirty="0" smtClean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95" spc="-42" dirty="0" smtClean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месяцев.</a:t>
            </a:r>
            <a:endParaRPr lang="ru-RU" sz="1895" spc="-42" dirty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550224" y="1844484"/>
            <a:ext cx="827278" cy="828000"/>
            <a:chOff x="2346872" y="1036677"/>
            <a:chExt cx="827278" cy="828000"/>
          </a:xfrm>
        </p:grpSpPr>
        <p:sp>
          <p:nvSpPr>
            <p:cNvPr id="18" name="Овал 17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4F0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161267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8940" y="5647147"/>
            <a:ext cx="2166166" cy="67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95" dirty="0" smtClean="0">
                <a:solidFill>
                  <a:srgbClr val="F8C382"/>
                </a:solidFill>
              </a:rPr>
              <a:t>25 </a:t>
            </a:r>
            <a:r>
              <a:rPr lang="ru-RU" sz="1895" dirty="0" smtClean="0">
                <a:solidFill>
                  <a:srgbClr val="F8C382"/>
                </a:solidFill>
              </a:rPr>
              <a:t>кг</a:t>
            </a:r>
            <a:r>
              <a:rPr lang="en-US" sz="1895" dirty="0" smtClean="0">
                <a:solidFill>
                  <a:srgbClr val="F8C382"/>
                </a:solidFill>
              </a:rPr>
              <a:t> </a:t>
            </a:r>
            <a:r>
              <a:rPr lang="ru-RU" sz="1895" dirty="0" smtClean="0">
                <a:solidFill>
                  <a:srgbClr val="F8C382"/>
                </a:solidFill>
              </a:rPr>
              <a:t>/ </a:t>
            </a:r>
          </a:p>
          <a:p>
            <a:r>
              <a:rPr lang="ru-RU" sz="1895" dirty="0" smtClean="0">
                <a:solidFill>
                  <a:srgbClr val="F8C382"/>
                </a:solidFill>
              </a:rPr>
              <a:t>1 кг</a:t>
            </a:r>
            <a:endParaRPr lang="ru-RU" sz="1895" dirty="0">
              <a:solidFill>
                <a:srgbClr val="F8C38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01" y="4739687"/>
            <a:ext cx="1160799" cy="17002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48940" y="4682073"/>
            <a:ext cx="2291650" cy="96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95" spc="-42" dirty="0" err="1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Крафтовый</a:t>
            </a:r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мешок /</a:t>
            </a:r>
          </a:p>
          <a:p>
            <a:r>
              <a:rPr lang="ru-RU" sz="1895" spc="-42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Металлизированный пакет</a:t>
            </a:r>
          </a:p>
        </p:txBody>
      </p:sp>
    </p:spTree>
    <p:extLst>
      <p:ext uri="{BB962C8B-B14F-4D97-AF65-F5344CB8AC3E}">
        <p14:creationId xmlns:p14="http://schemas.microsoft.com/office/powerpoint/2010/main" val="355985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4F0A1A"/>
            </a:gs>
            <a:gs pos="6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322" y="-1"/>
            <a:ext cx="4802769" cy="7218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5506" y="3128751"/>
            <a:ext cx="7716494" cy="962448"/>
          </a:xfrm>
          <a:prstGeom prst="rect">
            <a:avLst/>
          </a:prstGeom>
          <a:gradFill flip="none" rotWithShape="1">
            <a:gsLst>
              <a:gs pos="0">
                <a:srgbClr val="C0A064"/>
              </a:gs>
              <a:gs pos="48000">
                <a:srgbClr val="D3AE65"/>
              </a:gs>
              <a:gs pos="100000">
                <a:srgbClr val="F4D88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947" dirty="0">
                <a:solidFill>
                  <a:srgbClr val="4F0A1A"/>
                </a:solidFill>
                <a:latin typeface="+mj-lt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60900" y="3128751"/>
            <a:ext cx="6096000" cy="9993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ru-RU" sz="2947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СОУСЫ И МАРИНАДЫ </a:t>
            </a:r>
            <a:endParaRPr lang="ru-RU" sz="2947" dirty="0" smtClean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en-US" sz="2947" b="1" dirty="0" smtClean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MAREVEN </a:t>
            </a:r>
            <a:r>
              <a:rPr lang="en-US" sz="2947" b="1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PROFESSIONAL FOOD ®</a:t>
            </a:r>
            <a:endParaRPr lang="ru-RU" sz="2947" b="1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6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0A1A"/>
            </a:gs>
            <a:gs pos="49000">
              <a:srgbClr val="38030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8000" y="2033270"/>
            <a:ext cx="104515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10"/>
              </a:lnSpc>
            </a:pPr>
            <a:r>
              <a:rPr lang="ru-RU" sz="5400" spc="300" dirty="0" smtClean="0">
                <a:solidFill>
                  <a:srgbClr val="F8C3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5400" spc="300" dirty="0">
                <a:solidFill>
                  <a:srgbClr val="F8C3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СОЛИДАРНЫ </a:t>
            </a:r>
            <a:endParaRPr lang="en-US" sz="5400" spc="300" dirty="0">
              <a:solidFill>
                <a:srgbClr val="F8C3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210"/>
              </a:lnSpc>
              <a:spcBef>
                <a:spcPts val="632"/>
              </a:spcBef>
              <a:spcAft>
                <a:spcPts val="632"/>
              </a:spcAft>
              <a:tabLst>
                <a:tab pos="1416876" algn="l"/>
              </a:tabLst>
            </a:pPr>
            <a:r>
              <a:rPr lang="ru-RU" sz="2800" spc="-80" dirty="0" smtClean="0">
                <a:solidFill>
                  <a:srgbClr val="F8C382"/>
                </a:solidFill>
                <a:latin typeface="Arial Narrow" panose="020B0606020202030204" pitchFamily="34" charset="0"/>
              </a:rPr>
              <a:t>С </a:t>
            </a:r>
            <a:r>
              <a:rPr lang="ru-RU" sz="2800" spc="-80" dirty="0">
                <a:solidFill>
                  <a:srgbClr val="F8C382"/>
                </a:solidFill>
                <a:latin typeface="Arial Narrow" panose="020B0606020202030204" pitchFamily="34" charset="0"/>
              </a:rPr>
              <a:t>ПРОФЕССИОНАЛАМИ КУЛИНАРНОГО ДЕЛА, </a:t>
            </a:r>
            <a:endParaRPr lang="ru-RU" sz="2800" spc="-80" dirty="0" smtClean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4210"/>
              </a:lnSpc>
              <a:spcBef>
                <a:spcPts val="632"/>
              </a:spcBef>
              <a:spcAft>
                <a:spcPts val="632"/>
              </a:spcAft>
              <a:tabLst>
                <a:tab pos="1416876" algn="l"/>
              </a:tabLst>
            </a:pPr>
            <a:r>
              <a:rPr lang="ru-RU" sz="3600" spc="50" dirty="0" smtClean="0">
                <a:solidFill>
                  <a:srgbClr val="F8C382"/>
                </a:solidFill>
                <a:latin typeface="Arial Narrow" panose="020B0606020202030204" pitchFamily="34" charset="0"/>
              </a:rPr>
              <a:t>ЕЖЕДНЕВНО </a:t>
            </a:r>
            <a:r>
              <a:rPr lang="ru-RU" sz="3600" spc="50" dirty="0">
                <a:solidFill>
                  <a:srgbClr val="F8C382"/>
                </a:solidFill>
                <a:latin typeface="Arial Narrow" panose="020B0606020202030204" pitchFamily="34" charset="0"/>
              </a:rPr>
              <a:t>ПОДДЕРЖИВАЯ ИХ </a:t>
            </a:r>
            <a:endParaRPr lang="ru-RU" sz="3600" spc="50" dirty="0" smtClean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4210"/>
              </a:lnSpc>
              <a:spcBef>
                <a:spcPts val="632"/>
              </a:spcBef>
              <a:spcAft>
                <a:spcPts val="632"/>
              </a:spcAft>
              <a:tabLst>
                <a:tab pos="1416876" algn="l"/>
              </a:tabLst>
            </a:pPr>
            <a:r>
              <a:rPr lang="ru-RU" sz="3100" dirty="0" smtClean="0">
                <a:solidFill>
                  <a:srgbClr val="F8C382"/>
                </a:solidFill>
                <a:latin typeface="Arial Narrow" panose="020B0606020202030204" pitchFamily="34" charset="0"/>
              </a:rPr>
              <a:t>В СТРЕМЛЕНИИ </a:t>
            </a:r>
            <a:r>
              <a:rPr lang="ru-RU" sz="3100" dirty="0">
                <a:solidFill>
                  <a:srgbClr val="F8C382"/>
                </a:solidFill>
                <a:latin typeface="Arial Narrow" panose="020B0606020202030204" pitchFamily="34" charset="0"/>
              </a:rPr>
              <a:t>СОВЕРШЕНСТВОВАТЬ</a:t>
            </a:r>
            <a:r>
              <a:rPr lang="ru-RU" sz="3100" dirty="0" smtClean="0">
                <a:solidFill>
                  <a:srgbClr val="F8C382"/>
                </a:solidFill>
                <a:latin typeface="Arial Narrow" panose="020B0606020202030204" pitchFamily="34" charset="0"/>
              </a:rPr>
              <a:t> </a:t>
            </a:r>
            <a:endParaRPr lang="en-US" sz="3100" dirty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4210"/>
              </a:lnSpc>
              <a:spcBef>
                <a:spcPts val="632"/>
              </a:spcBef>
              <a:spcAft>
                <a:spcPts val="632"/>
              </a:spcAft>
            </a:pPr>
            <a:r>
              <a:rPr lang="ru-RU" sz="3500" dirty="0" smtClean="0">
                <a:solidFill>
                  <a:srgbClr val="F8C382"/>
                </a:solidFill>
                <a:latin typeface="Arial Narrow" panose="020B0606020202030204" pitchFamily="34" charset="0"/>
              </a:rPr>
              <a:t>СВОЁ </a:t>
            </a:r>
            <a:r>
              <a:rPr lang="ru-RU" sz="3500" dirty="0">
                <a:solidFill>
                  <a:srgbClr val="F8C382"/>
                </a:solidFill>
                <a:latin typeface="Arial Narrow" panose="020B0606020202030204" pitchFamily="34" charset="0"/>
              </a:rPr>
              <a:t>КУЛИНАРНОЕ МАСТЕРСТВО </a:t>
            </a:r>
            <a:endParaRPr lang="en-US" sz="3500" dirty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4210"/>
              </a:lnSpc>
              <a:spcBef>
                <a:spcPts val="632"/>
              </a:spcBef>
              <a:spcAft>
                <a:spcPts val="632"/>
              </a:spcAft>
            </a:pPr>
            <a:r>
              <a:rPr lang="ru-RU" sz="2800" dirty="0" smtClean="0">
                <a:solidFill>
                  <a:srgbClr val="F8C382"/>
                </a:solidFill>
                <a:latin typeface="Arial Narrow" panose="020B0606020202030204" pitchFamily="34" charset="0"/>
              </a:rPr>
              <a:t>И </a:t>
            </a:r>
            <a:r>
              <a:rPr lang="ru-RU" sz="2800" dirty="0">
                <a:solidFill>
                  <a:srgbClr val="F8C382"/>
                </a:solidFill>
                <a:latin typeface="Arial Narrow" panose="020B0606020202030204" pitchFamily="34" charset="0"/>
              </a:rPr>
              <a:t>ПОМОГАЯ СТРОИТЬ УСПЕШНЫЙ БИЗНЕС</a:t>
            </a:r>
            <a:endParaRPr lang="en-US" sz="2800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3666" y="1398805"/>
            <a:ext cx="7416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8C382"/>
                </a:solidFill>
                <a:latin typeface="Impact" panose="020B0806030902050204" pitchFamily="34" charset="0"/>
              </a:rPr>
              <a:t>“</a:t>
            </a:r>
            <a:endParaRPr lang="ru-RU" sz="11500" dirty="0">
              <a:solidFill>
                <a:srgbClr val="F8C382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7359" y="5447755"/>
            <a:ext cx="7416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8C382"/>
                </a:solidFill>
                <a:latin typeface="Impact" panose="020B0806030902050204" pitchFamily="34" charset="0"/>
              </a:rPr>
              <a:t>”</a:t>
            </a:r>
            <a:endParaRPr lang="ru-RU" sz="11500" dirty="0">
              <a:solidFill>
                <a:srgbClr val="F8C382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359" y="734307"/>
            <a:ext cx="2387079" cy="20277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9600" y="715009"/>
            <a:ext cx="3866052" cy="481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6" dirty="0" smtClean="0">
                <a:solidFill>
                  <a:srgbClr val="F8C382"/>
                </a:solidFill>
                <a:latin typeface="Arial Black" panose="020B0A04020102020204" pitchFamily="34" charset="0"/>
                <a:sym typeface="Avenir Book"/>
              </a:rPr>
              <a:t>МИССИЯ</a:t>
            </a:r>
            <a:endParaRPr lang="en-US" sz="2526" dirty="0">
              <a:solidFill>
                <a:srgbClr val="F8C382"/>
              </a:solidFill>
              <a:latin typeface="Arial Black" panose="020B0A040201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30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0349742" y="1534016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24" name="Овал 23"/>
          <p:cNvSpPr/>
          <p:nvPr/>
        </p:nvSpPr>
        <p:spPr>
          <a:xfrm>
            <a:off x="6777657" y="1460714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616175" y="1182762"/>
            <a:ext cx="2695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4F0A1A"/>
                </a:solidFill>
                <a:latin typeface="Arial Black" panose="020B0A04020102020204" pitchFamily="34" charset="0"/>
              </a:rPr>
              <a:t>МАРИНАДЫ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1225" y="2411210"/>
            <a:ext cx="53975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Special 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Маринад Кавказский  </a:t>
            </a:r>
          </a:p>
          <a:p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смесь пряностей и трав, для любого вида мясного сырья, окрашивает продукт в красноватый цвет. Подходит для рубленых и цельномышечных полуфабрикатов, не горит на огне и </a:t>
            </a:r>
            <a:r>
              <a:rPr lang="ru-RU" dirty="0" smtClean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углях. 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Дозировка 30-40 г/кг.</a:t>
            </a:r>
          </a:p>
          <a:p>
            <a:endParaRPr lang="ru-RU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Special 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Маринад Пряный </a:t>
            </a:r>
          </a:p>
          <a:p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смесь специй и пряностей, для любого вида мясного сырья, цветообразования не даёт, профиль – перцы, лук, кислинка. Дозировка 20-35 г/кг.</a:t>
            </a:r>
          </a:p>
          <a:p>
            <a:endParaRPr lang="ru-RU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MPF Special </a:t>
            </a:r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Маринад Прованс </a:t>
            </a:r>
          </a:p>
          <a:p>
            <a:r>
              <a:rPr lang="ru-RU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насыщенная комбинация трав и специй, для всех типов мясного сырья, характерного деликатного направления. Дозировка 20-35 г/кг.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21541" y="4236632"/>
            <a:ext cx="4536824" cy="1413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32"/>
              </a:spcAft>
            </a:pPr>
            <a:r>
              <a:rPr lang="ru-RU" sz="2400" b="1" spc="-42" dirty="0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 ПРИМЕНЕНИЯ:</a:t>
            </a:r>
          </a:p>
          <a:p>
            <a:pPr marL="360000" indent="-180000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смешивать с маслом в пропорции 30 г маринада + 80 г воды + 20 г масла</a:t>
            </a:r>
          </a:p>
          <a:p>
            <a:pPr marL="360000" indent="-180000">
              <a:buFont typeface="Arial" panose="020B0604020202020204" pitchFamily="34" charset="0"/>
              <a:buChar char="•"/>
            </a:pPr>
            <a:r>
              <a:rPr lang="ru-RU" sz="1895" spc="-42" dirty="0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вносить в </a:t>
            </a:r>
            <a:r>
              <a:rPr lang="ru-RU" sz="1895" spc="-42" dirty="0" err="1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массажёр</a:t>
            </a:r>
            <a:r>
              <a:rPr lang="ru-RU" sz="1895" spc="-42" dirty="0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напрямую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753734" y="6078913"/>
            <a:ext cx="4872437" cy="383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spc="-42" dirty="0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годности </a:t>
            </a:r>
            <a:r>
              <a:rPr lang="en-US" sz="1895" spc="-42" dirty="0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95" spc="-42" dirty="0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смесь в сухом виде</a:t>
            </a:r>
            <a:r>
              <a:rPr lang="en-US" sz="1895" spc="-42" dirty="0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95" spc="-42" dirty="0">
                <a:solidFill>
                  <a:srgbClr val="D5B167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12 месяцев.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2550224" y="1569687"/>
            <a:ext cx="827278" cy="828000"/>
            <a:chOff x="2346872" y="1036677"/>
            <a:chExt cx="827278" cy="828000"/>
          </a:xfrm>
        </p:grpSpPr>
        <p:sp>
          <p:nvSpPr>
            <p:cNvPr id="29" name="Овал 28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4F0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  <p:sp>
        <p:nvSpPr>
          <p:cNvPr id="31" name="Прямоугольник 30"/>
          <p:cNvSpPr/>
          <p:nvPr/>
        </p:nvSpPr>
        <p:spPr>
          <a:xfrm>
            <a:off x="88108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7" y="462207"/>
            <a:ext cx="3870959" cy="38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8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0860" y="2498493"/>
            <a:ext cx="5534176" cy="125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05" marR="3342" indent="-28405"/>
            <a:r>
              <a:rPr lang="ru-RU" altLang="ru-RU" sz="1895" dirty="0" smtClean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Приправа</a:t>
            </a:r>
            <a:r>
              <a:rPr lang="ru-RU" altLang="ru-RU" sz="1895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сопровождающая</a:t>
            </a:r>
            <a:r>
              <a:rPr lang="en-US" altLang="ru-RU" sz="1895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95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основное блюдо, с</a:t>
            </a:r>
            <a:r>
              <a:rPr lang="en-US" altLang="ru-RU" sz="1895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95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помощью  которой усиливается аромат и вкус</a:t>
            </a:r>
            <a:r>
              <a:rPr lang="en-US" altLang="ru-RU" sz="1895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95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различных продуктов, таких как мясо, рыба, овощи, грибы, кондитерские и мучные изделия.</a:t>
            </a:r>
            <a:endParaRPr lang="ru-RU" sz="1895" dirty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586039" y="3988937"/>
            <a:ext cx="756000" cy="756000"/>
            <a:chOff x="2564113" y="3789797"/>
            <a:chExt cx="836870" cy="877103"/>
          </a:xfrm>
        </p:grpSpPr>
        <p:sp>
          <p:nvSpPr>
            <p:cNvPr id="4" name="Овал 3"/>
            <p:cNvSpPr/>
            <p:nvPr/>
          </p:nvSpPr>
          <p:spPr>
            <a:xfrm>
              <a:off x="2564113" y="3789797"/>
              <a:ext cx="836870" cy="877103"/>
            </a:xfrm>
            <a:prstGeom prst="ellipse">
              <a:avLst/>
            </a:prstGeom>
            <a:solidFill>
              <a:srgbClr val="F8C3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548" y="3942007"/>
              <a:ext cx="540001" cy="572684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378355" y="4837362"/>
            <a:ext cx="5659187" cy="1965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95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Готовые соусы можно заправлять маслом или маргарином, которые кладут кусочками массой 3-5 г, и тщательно перемешивают до полного соединения масла с соусом. </a:t>
            </a:r>
          </a:p>
          <a:p>
            <a:endParaRPr lang="ru-RU" altLang="ru-RU" sz="800" dirty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895" dirty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улучшает вкус и консистенцию соуса, делает его более однородным</a:t>
            </a:r>
            <a:r>
              <a:rPr lang="ru-RU" sz="1895" dirty="0" smtClean="0">
                <a:solidFill>
                  <a:srgbClr val="F8C38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95" dirty="0">
              <a:solidFill>
                <a:srgbClr val="F8C38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012" y="755436"/>
            <a:ext cx="1518861" cy="12917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20818" y="4269220"/>
            <a:ext cx="533622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СУХИЕ</a:t>
            </a:r>
            <a:endParaRPr lang="ru-RU" b="1" dirty="0">
              <a:solidFill>
                <a:srgbClr val="4F0A1A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0752" indent="-203843">
              <a:buFont typeface="Wingdings" panose="05000000000000000000" pitchFamily="2" charset="2"/>
              <a:buChar char="§"/>
            </a:pPr>
            <a:r>
              <a:rPr lang="ru-RU" altLang="ru-RU" sz="1600" b="1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Демиглас</a:t>
            </a:r>
            <a:r>
              <a:rPr lang="ru-RU" alt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мясокостный (один из основных соусов французской кухни)</a:t>
            </a:r>
          </a:p>
          <a:p>
            <a:pPr marL="300752" indent="-20384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661654" algn="l"/>
              </a:tabLst>
            </a:pPr>
            <a:r>
              <a:rPr lang="ru-RU" altLang="ru-RU" sz="1600" b="1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Суприм (Супрем)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сливочный (ещё один популярный соус французской кухни)</a:t>
            </a:r>
          </a:p>
          <a:p>
            <a:pPr marL="300752" indent="-203843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661654" algn="l"/>
              </a:tabLst>
            </a:pPr>
            <a:r>
              <a:rPr lang="ru-RU" altLang="ru-RU" sz="1600" b="1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Наполи</a:t>
            </a:r>
            <a:r>
              <a:rPr lang="ru-RU" alt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томатный (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итальянская кухня)</a:t>
            </a:r>
            <a:endParaRPr lang="ru-RU" altLang="ru-RU" sz="1600" dirty="0">
              <a:solidFill>
                <a:srgbClr val="4F0A1A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0752" indent="-203843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661654" algn="l"/>
              </a:tabLst>
            </a:pPr>
            <a:r>
              <a:rPr lang="ru-RU" altLang="ru-RU" sz="1600" b="1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Цезарь</a:t>
            </a:r>
            <a:r>
              <a:rPr lang="ru-RU" alt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майонезный соус-дип </a:t>
            </a:r>
          </a:p>
          <a:p>
            <a:pPr marL="300752" indent="-203843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661654" algn="l"/>
              </a:tabLst>
            </a:pPr>
            <a:r>
              <a:rPr lang="ru-RU" altLang="ru-RU" sz="1600" b="1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Сальса</a:t>
            </a:r>
            <a:r>
              <a:rPr lang="ru-RU" alt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острый (мексиканская кухня) </a:t>
            </a:r>
          </a:p>
          <a:p>
            <a:pPr marL="96909"/>
            <a:endParaRPr lang="ru-RU" sz="800" dirty="0">
              <a:solidFill>
                <a:srgbClr val="4F0A1A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ГОТОВЫЕ К УПОТРЕБЛЕНИЮ </a:t>
            </a:r>
          </a:p>
          <a:p>
            <a:pPr marL="300752" indent="-300752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Азиатские соусы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6773" y="2071444"/>
            <a:ext cx="4529703" cy="136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F0A1A"/>
                </a:solidFill>
                <a:latin typeface="Arial Narrow" panose="020B0606020202030204" pitchFamily="34" charset="0"/>
              </a:rPr>
              <a:t>СОУСЫ </a:t>
            </a:r>
            <a:endParaRPr lang="en-US" sz="2400" b="1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000" b="1" dirty="0">
                <a:solidFill>
                  <a:srgbClr val="4F0A1A"/>
                </a:solidFill>
                <a:latin typeface="Arial Narrow" panose="020B0606020202030204" pitchFamily="34" charset="0"/>
              </a:rPr>
              <a:t>MAREVEN PROFESSIONAL FOOD</a:t>
            </a:r>
            <a:r>
              <a:rPr lang="ru-RU" sz="2000" b="1" dirty="0">
                <a:solidFill>
                  <a:srgbClr val="4F0A1A"/>
                </a:solidFill>
                <a:latin typeface="Arial Narrow" panose="020B0606020202030204" pitchFamily="34" charset="0"/>
              </a:rPr>
              <a:t> </a:t>
            </a:r>
            <a:r>
              <a:rPr lang="ru-RU" sz="2105" b="1" dirty="0">
                <a:solidFill>
                  <a:srgbClr val="4F0A1A"/>
                </a:solidFill>
                <a:latin typeface="Arial Narrow" panose="020B0606020202030204" pitchFamily="34" charset="0"/>
              </a:rPr>
              <a:t>®</a:t>
            </a:r>
          </a:p>
          <a:p>
            <a:pPr algn="ctr"/>
            <a:r>
              <a:rPr lang="ru-RU" sz="1895" spc="-42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895" b="1" dirty="0">
                <a:solidFill>
                  <a:srgbClr val="4F0A1A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895" dirty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нежная кремовая текстура и истинный вкус натурального соуса</a:t>
            </a:r>
            <a:r>
              <a:rPr lang="en-US" altLang="ru-RU" sz="1895" dirty="0" smtClean="0">
                <a:solidFill>
                  <a:srgbClr val="4F0A1A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95" dirty="0">
              <a:solidFill>
                <a:srgbClr val="4F0A1A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8589" y="1150052"/>
            <a:ext cx="1037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F8C382"/>
                </a:solidFill>
                <a:latin typeface="Arial Black" panose="020B0A04020102020204" pitchFamily="34" charset="0"/>
              </a:rPr>
              <a:t>СОУСЫ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550400" y="1569687"/>
            <a:ext cx="827278" cy="828000"/>
            <a:chOff x="2346872" y="1036677"/>
            <a:chExt cx="827278" cy="828000"/>
          </a:xfrm>
        </p:grpSpPr>
        <p:sp>
          <p:nvSpPr>
            <p:cNvPr id="22" name="Овал 21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F8C3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75408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F8C382"/>
                </a:solidFill>
              </a:rPr>
              <a:t> </a:t>
            </a:r>
            <a:r>
              <a:rPr lang="en-US" sz="2400" b="1" dirty="0">
                <a:solidFill>
                  <a:srgbClr val="F8C382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F8C382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F8C382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F8C382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853168" y="3531874"/>
            <a:ext cx="788147" cy="788147"/>
            <a:chOff x="8853168" y="3200790"/>
            <a:chExt cx="788147" cy="788147"/>
          </a:xfrm>
        </p:grpSpPr>
        <p:sp>
          <p:nvSpPr>
            <p:cNvPr id="9" name="Овал 8"/>
            <p:cNvSpPr/>
            <p:nvPr/>
          </p:nvSpPr>
          <p:spPr>
            <a:xfrm>
              <a:off x="8853168" y="3200790"/>
              <a:ext cx="788147" cy="788147"/>
            </a:xfrm>
            <a:prstGeom prst="ellipse">
              <a:avLst/>
            </a:prstGeom>
            <a:solidFill>
              <a:srgbClr val="4F0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241" y="3324863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5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Овал 49"/>
          <p:cNvSpPr/>
          <p:nvPr/>
        </p:nvSpPr>
        <p:spPr>
          <a:xfrm>
            <a:off x="1129973" y="4019722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5" name="Овал 4"/>
          <p:cNvSpPr/>
          <p:nvPr/>
        </p:nvSpPr>
        <p:spPr>
          <a:xfrm>
            <a:off x="10349742" y="1534016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24" name="Овал 23"/>
          <p:cNvSpPr/>
          <p:nvPr/>
        </p:nvSpPr>
        <p:spPr>
          <a:xfrm>
            <a:off x="6777657" y="1460714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016217" y="1458187"/>
            <a:ext cx="21643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4F0A1A"/>
                </a:solidFill>
                <a:latin typeface="Arial Black" panose="020B0A04020102020204" pitchFamily="34" charset="0"/>
              </a:rPr>
              <a:t>ПРЕИМУЩЕСТВА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485484" y="3245052"/>
            <a:ext cx="5412281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53"/>
              </a:spcBef>
            </a:pPr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Бережёт время шеф-повара и освобождает его от  рутинных операций: </a:t>
            </a:r>
          </a:p>
          <a:p>
            <a:pPr marL="360000" lvl="1" indent="-180000">
              <a:spcBef>
                <a:spcPts val="632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не надо обрабатывать свежие продукты</a:t>
            </a:r>
          </a:p>
          <a:p>
            <a:pPr marL="360000" lvl="1" indent="-180000">
              <a:spcBef>
                <a:spcPts val="632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появляется время  для кулинарных фантазий, чтобы придумать новые вариации соуса без затрат времени на рутинные операции</a:t>
            </a:r>
            <a:endParaRPr lang="en-US" dirty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pPr>
              <a:spcBef>
                <a:spcPts val="1053"/>
              </a:spcBef>
            </a:pPr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Оптимизация расходов: оплата труда, электроэнергия, стоимость продуктов</a:t>
            </a:r>
            <a:endParaRPr lang="en-US" dirty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pPr>
              <a:spcBef>
                <a:spcPts val="1053"/>
              </a:spcBef>
            </a:pPr>
            <a:r>
              <a:rPr lang="ru-RU" dirty="0">
                <a:solidFill>
                  <a:srgbClr val="F8C382"/>
                </a:solidFill>
                <a:latin typeface="Arial Narrow" panose="020B0606020202030204" pitchFamily="34" charset="0"/>
              </a:rPr>
              <a:t>Удобная дозировка: можно приготовить соус на 1-2 блюда, не используя большое количество продуктов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-40135" y="2971625"/>
            <a:ext cx="3302665" cy="67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НЕЖНАЯ КРЕМОВАЯ ТЕКСТУРА</a:t>
            </a:r>
          </a:p>
        </p:txBody>
      </p:sp>
      <p:sp>
        <p:nvSpPr>
          <p:cNvPr id="48" name="Овал 47"/>
          <p:cNvSpPr/>
          <p:nvPr/>
        </p:nvSpPr>
        <p:spPr>
          <a:xfrm>
            <a:off x="3773032" y="1915396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31" name="Овал 30"/>
          <p:cNvSpPr/>
          <p:nvPr/>
        </p:nvSpPr>
        <p:spPr>
          <a:xfrm>
            <a:off x="3773032" y="4070954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32" name="TextBox 31"/>
          <p:cNvSpPr txBox="1"/>
          <p:nvPr/>
        </p:nvSpPr>
        <p:spPr>
          <a:xfrm>
            <a:off x="228073" y="5158145"/>
            <a:ext cx="2766248" cy="67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ОПТИМИЗАЦИЯ РАСХОДОВ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2" y="4278071"/>
            <a:ext cx="517291" cy="5172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71132" y="5158145"/>
            <a:ext cx="2766248" cy="67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УНИКАЛЬНЫЕ СОУСЫ (ЧИЛИ-МАРМЕЛАД)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602924" y="2971625"/>
            <a:ext cx="3302665" cy="383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НАТУРАЛЬНЫЙ ВКУС</a:t>
            </a:r>
          </a:p>
        </p:txBody>
      </p:sp>
      <p:sp>
        <p:nvSpPr>
          <p:cNvPr id="27" name="Овал 26"/>
          <p:cNvSpPr/>
          <p:nvPr/>
        </p:nvSpPr>
        <p:spPr>
          <a:xfrm>
            <a:off x="1129973" y="1915396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48" y="2109385"/>
            <a:ext cx="610498" cy="610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44" y="2073406"/>
            <a:ext cx="501025" cy="5010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07" y="4302267"/>
            <a:ext cx="468899" cy="4688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94" y="781704"/>
            <a:ext cx="1518861" cy="12917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39879" y="2217701"/>
            <a:ext cx="5303491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8C382"/>
                </a:solidFill>
                <a:latin typeface="Arial Narrow" panose="020B0606020202030204" pitchFamily="34" charset="0"/>
              </a:rPr>
              <a:t>СОУСЫ </a:t>
            </a:r>
            <a:endParaRPr lang="en-US" sz="2400" b="1" dirty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000" b="1" dirty="0">
                <a:solidFill>
                  <a:srgbClr val="F8C382"/>
                </a:solidFill>
                <a:latin typeface="Arial Narrow" panose="020B0606020202030204" pitchFamily="34" charset="0"/>
              </a:rPr>
              <a:t>MAREVEN PROFESSIONAL FOOD</a:t>
            </a:r>
            <a:r>
              <a:rPr lang="ru-RU" sz="2000" b="1" dirty="0">
                <a:solidFill>
                  <a:srgbClr val="F8C382"/>
                </a:solidFill>
                <a:latin typeface="Arial Narrow" panose="020B0606020202030204" pitchFamily="34" charset="0"/>
              </a:rPr>
              <a:t> </a:t>
            </a:r>
            <a:r>
              <a:rPr lang="ru-RU" sz="2105" b="1" dirty="0">
                <a:solidFill>
                  <a:srgbClr val="F8C382"/>
                </a:solidFill>
                <a:latin typeface="Arial Narrow" panose="020B0606020202030204" pitchFamily="34" charset="0"/>
              </a:rPr>
              <a:t>®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9673" y="1196839"/>
            <a:ext cx="1037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4F0A1A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СОУСЫ</a:t>
            </a:r>
            <a:endParaRPr lang="ru-RU" sz="1600" dirty="0">
              <a:solidFill>
                <a:srgbClr val="4F0A1A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108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FP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322" y="1643"/>
            <a:ext cx="4795828" cy="71987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75506" y="3128751"/>
            <a:ext cx="7716494" cy="962448"/>
          </a:xfrm>
          <a:prstGeom prst="rect">
            <a:avLst/>
          </a:prstGeom>
          <a:gradFill flip="none" rotWithShape="1">
            <a:gsLst>
              <a:gs pos="0">
                <a:srgbClr val="C0A064"/>
              </a:gs>
              <a:gs pos="48000">
                <a:srgbClr val="D3AE65"/>
              </a:gs>
              <a:gs pos="100000">
                <a:srgbClr val="F4D88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947" dirty="0">
                <a:solidFill>
                  <a:srgbClr val="4F0A1A"/>
                </a:solidFill>
                <a:latin typeface="+mj-lt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60900" y="3128751"/>
            <a:ext cx="6096000" cy="9993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ru-RU" sz="2947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КАРТОФЕЛЬНОЕ ПЮРЕ</a:t>
            </a:r>
          </a:p>
          <a:p>
            <a:pPr marL="0" lvl="1"/>
            <a:r>
              <a:rPr lang="en-US" sz="2947" b="1" dirty="0" smtClean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MAREVEN </a:t>
            </a:r>
            <a:r>
              <a:rPr lang="en-US" sz="2947" b="1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PROFESSIONAL FOOD ®</a:t>
            </a:r>
            <a:endParaRPr lang="ru-RU" sz="2947" b="1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1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Овал 49"/>
          <p:cNvSpPr/>
          <p:nvPr/>
        </p:nvSpPr>
        <p:spPr>
          <a:xfrm>
            <a:off x="1161981" y="4421810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24" name="Овал 23"/>
          <p:cNvSpPr/>
          <p:nvPr/>
        </p:nvSpPr>
        <p:spPr>
          <a:xfrm rot="4582733">
            <a:off x="6739585" y="389426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84034" y="3352301"/>
            <a:ext cx="2906512" cy="67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ИЗ 100% </a:t>
            </a:r>
            <a:r>
              <a:rPr lang="ru-RU" sz="1895" b="1" dirty="0" smtClean="0">
                <a:solidFill>
                  <a:srgbClr val="4F0A1A"/>
                </a:solidFill>
                <a:cs typeface="Calibri" panose="020F0502020204030204" pitchFamily="34" charset="0"/>
              </a:rPr>
              <a:t>НАТУРАЛЬНОГО </a:t>
            </a:r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КАРТОФЕЛЯ</a:t>
            </a:r>
          </a:p>
        </p:txBody>
      </p:sp>
      <p:sp>
        <p:nvSpPr>
          <p:cNvPr id="48" name="Овал 47"/>
          <p:cNvSpPr/>
          <p:nvPr/>
        </p:nvSpPr>
        <p:spPr>
          <a:xfrm>
            <a:off x="3783353" y="2361471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31" name="Овал 30"/>
          <p:cNvSpPr/>
          <p:nvPr/>
        </p:nvSpPr>
        <p:spPr>
          <a:xfrm>
            <a:off x="3783353" y="4473043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sp>
        <p:nvSpPr>
          <p:cNvPr id="32" name="TextBox 31"/>
          <p:cNvSpPr txBox="1"/>
          <p:nvPr/>
        </p:nvSpPr>
        <p:spPr>
          <a:xfrm>
            <a:off x="260081" y="5560233"/>
            <a:ext cx="2766248" cy="67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ПРИДАЁТ</a:t>
            </a:r>
            <a:r>
              <a:rPr lang="en-US" sz="1895" b="1" dirty="0">
                <a:solidFill>
                  <a:srgbClr val="4F0A1A"/>
                </a:solidFill>
                <a:cs typeface="Calibri" panose="020F0502020204030204" pitchFamily="34" charset="0"/>
              </a:rPr>
              <a:t> </a:t>
            </a:r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ТЕСТУ ВОЗДУШНОСТЬ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33883" y="5560233"/>
            <a:ext cx="3061389" cy="67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ЛЁГКАЯ ПАНИРОВКА </a:t>
            </a:r>
            <a:b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</a:br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ДЛЯ МЯСА, ПТИЦЫ, РЫБЫ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917466" y="3352301"/>
            <a:ext cx="2694222" cy="67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95" b="1" dirty="0">
                <a:solidFill>
                  <a:srgbClr val="4F0A1A"/>
                </a:solidFill>
                <a:cs typeface="Calibri" panose="020F0502020204030204" pitchFamily="34" charset="0"/>
              </a:rPr>
              <a:t>ИДЕАЛЬНО ДЛЯ ВКУСНОГО ГАРНИРА</a:t>
            </a:r>
          </a:p>
        </p:txBody>
      </p:sp>
      <p:sp>
        <p:nvSpPr>
          <p:cNvPr id="27" name="Овал 26"/>
          <p:cNvSpPr/>
          <p:nvPr/>
        </p:nvSpPr>
        <p:spPr>
          <a:xfrm>
            <a:off x="1161981" y="2317485"/>
            <a:ext cx="962448" cy="962448"/>
          </a:xfrm>
          <a:prstGeom prst="ellipse">
            <a:avLst/>
          </a:prstGeom>
          <a:solidFill>
            <a:srgbClr val="4F0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5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65" y="2537127"/>
            <a:ext cx="501025" cy="501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30" y="2528319"/>
            <a:ext cx="628751" cy="628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23" y="4555452"/>
            <a:ext cx="695165" cy="695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448" y="4582222"/>
            <a:ext cx="616258" cy="61625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016217" y="1530865"/>
            <a:ext cx="21643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4F0A1A"/>
                </a:solidFill>
                <a:latin typeface="Arial Black" panose="020B0A04020102020204" pitchFamily="34" charset="0"/>
              </a:rPr>
              <a:t>ПРЕИМУЩЕСТВА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656343" y="1255066"/>
            <a:ext cx="28841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4F0A1A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КАРТОФЕЛЬНОЕ ПЮРЕ</a:t>
            </a:r>
            <a:endParaRPr lang="ru-RU" sz="1600" dirty="0">
              <a:solidFill>
                <a:srgbClr val="4F0A1A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2942" y="3519510"/>
            <a:ext cx="1913427" cy="77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74" dirty="0">
                <a:solidFill>
                  <a:srgbClr val="FAD89C"/>
                </a:solidFill>
              </a:rPr>
              <a:t>Сначала картофель моется и очищается от кожуры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62120" y="3519510"/>
            <a:ext cx="1972154" cy="77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74" dirty="0">
                <a:solidFill>
                  <a:srgbClr val="FAD89C"/>
                </a:solidFill>
              </a:rPr>
              <a:t>Затем производится контроль чистоты и снова моется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196361" y="3519510"/>
            <a:ext cx="1596743" cy="77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74" dirty="0">
                <a:solidFill>
                  <a:srgbClr val="FAD89C"/>
                </a:solidFill>
              </a:rPr>
              <a:t>На этой стадии картофель измельчается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29052" y="5211971"/>
            <a:ext cx="1766856" cy="99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74" dirty="0">
                <a:solidFill>
                  <a:srgbClr val="FAD89C"/>
                </a:solidFill>
              </a:rPr>
              <a:t>Далее картофель варят в огромных чанах по щадящей технологии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198061" y="5211971"/>
            <a:ext cx="1861304" cy="122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74" dirty="0">
                <a:solidFill>
                  <a:srgbClr val="FAD89C"/>
                </a:solidFill>
              </a:rPr>
              <a:t>На последних стадиях картофель пропускают через мясорубку, получая текстуру пюре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79917" y="5211971"/>
            <a:ext cx="2054357" cy="1453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74" dirty="0">
                <a:solidFill>
                  <a:srgbClr val="FAD89C"/>
                </a:solidFill>
              </a:rPr>
              <a:t>Затем раскатывают тонким слоем на тепловых валах с щадящей сушкой для нарезки картофельных хлопьев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19" y="778492"/>
            <a:ext cx="1518861" cy="12917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02599" y="2131988"/>
            <a:ext cx="2563522" cy="383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95" b="1" dirty="0">
                <a:solidFill>
                  <a:srgbClr val="FAD89C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ПРОИЗВОДСТВО </a:t>
            </a:r>
            <a:endParaRPr lang="ru-RU" sz="1895" b="1" dirty="0">
              <a:solidFill>
                <a:srgbClr val="FAD89C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C098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7600" y="2660495"/>
            <a:ext cx="852526" cy="87980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98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7400" t="4439" r="15840" b="73436"/>
          <a:stretch/>
        </p:blipFill>
        <p:spPr>
          <a:xfrm>
            <a:off x="10689147" y="2756520"/>
            <a:ext cx="879132" cy="7837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98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474" t="36828" r="57456" b="36348"/>
          <a:stretch/>
        </p:blipFill>
        <p:spPr>
          <a:xfrm>
            <a:off x="6876479" y="4532300"/>
            <a:ext cx="484491" cy="69824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98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8680" t="34637" r="9641" b="36531"/>
          <a:stretch/>
        </p:blipFill>
        <p:spPr>
          <a:xfrm>
            <a:off x="8678087" y="4532300"/>
            <a:ext cx="711498" cy="698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C098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9351" y="4698281"/>
            <a:ext cx="675969" cy="532259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88108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9114" y="2842311"/>
            <a:ext cx="1415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AD89C"/>
                </a:solidFill>
                <a:latin typeface="Impact" panose="020B0806030902050204" pitchFamily="34" charset="0"/>
              </a:rPr>
              <a:t>1</a:t>
            </a:r>
            <a:endParaRPr lang="ru-RU" sz="4400" dirty="0">
              <a:solidFill>
                <a:srgbClr val="FAD89C"/>
              </a:solidFill>
              <a:latin typeface="Impact" panose="020B080603090205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09587" y="2842311"/>
            <a:ext cx="1415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AD89C"/>
                </a:solidFill>
                <a:latin typeface="Impact" panose="020B0806030902050204" pitchFamily="34" charset="0"/>
              </a:rPr>
              <a:t>2</a:t>
            </a:r>
            <a:endParaRPr lang="ru-RU" sz="4400" dirty="0">
              <a:solidFill>
                <a:srgbClr val="FAD89C"/>
              </a:solidFill>
              <a:latin typeface="Impact" panose="020B080603090205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52150" y="2842311"/>
            <a:ext cx="532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AD89C"/>
                </a:solidFill>
                <a:latin typeface="Impact" panose="020B0806030902050204" pitchFamily="34" charset="0"/>
              </a:rPr>
              <a:t>3</a:t>
            </a:r>
            <a:endParaRPr lang="ru-RU" sz="4400" dirty="0">
              <a:solidFill>
                <a:srgbClr val="FAD89C"/>
              </a:solidFill>
              <a:latin typeface="Impact" panose="020B080603090205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06734" y="4559227"/>
            <a:ext cx="484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AD89C"/>
                </a:solidFill>
                <a:latin typeface="Impact" panose="020B0806030902050204" pitchFamily="34" charset="0"/>
              </a:rPr>
              <a:t>4</a:t>
            </a:r>
            <a:endParaRPr lang="ru-RU" sz="4400" dirty="0">
              <a:solidFill>
                <a:srgbClr val="FAD89C"/>
              </a:solidFill>
              <a:latin typeface="Impact" panose="020B080603090205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169465" y="4559227"/>
            <a:ext cx="484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AD89C"/>
                </a:solidFill>
                <a:latin typeface="Impact" panose="020B0806030902050204" pitchFamily="34" charset="0"/>
              </a:rPr>
              <a:t>5</a:t>
            </a:r>
            <a:endParaRPr lang="ru-RU" sz="4400" dirty="0">
              <a:solidFill>
                <a:srgbClr val="FAD89C"/>
              </a:solidFill>
              <a:latin typeface="Impact" panose="020B080603090205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274467" y="4559227"/>
            <a:ext cx="484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AD89C"/>
                </a:solidFill>
                <a:latin typeface="Impact" panose="020B0806030902050204" pitchFamily="34" charset="0"/>
              </a:rPr>
              <a:t>6</a:t>
            </a:r>
            <a:endParaRPr lang="ru-RU" sz="4400" dirty="0">
              <a:solidFill>
                <a:srgbClr val="FAD89C"/>
              </a:solidFill>
              <a:latin typeface="Impact" panose="020B080603090205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03" y="2922925"/>
            <a:ext cx="597058" cy="59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5249593" y="-10958"/>
            <a:ext cx="7262730" cy="4474533"/>
          </a:xfrm>
          <a:prstGeom prst="rect">
            <a:avLst/>
          </a:prstGeom>
          <a:gradFill flip="none" rotWithShape="1">
            <a:gsLst>
              <a:gs pos="4000">
                <a:srgbClr val="C09850"/>
              </a:gs>
              <a:gs pos="61000">
                <a:srgbClr val="E3C379"/>
              </a:gs>
              <a:gs pos="44000">
                <a:srgbClr val="E4C479"/>
              </a:gs>
              <a:gs pos="97000">
                <a:srgbClr val="C09850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 indent="180000" algn="ctr"/>
            <a:endParaRPr lang="ru-RU" sz="1895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64262" y="374220"/>
            <a:ext cx="6638845" cy="1971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47" dirty="0">
                <a:solidFill>
                  <a:srgbClr val="4F0A1A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ПЮРЕ КАРТОФЕЛЬНОЕ</a:t>
            </a:r>
          </a:p>
          <a:p>
            <a:r>
              <a:rPr lang="ru-RU" sz="2105" dirty="0">
                <a:solidFill>
                  <a:srgbClr val="4F0A1A"/>
                </a:solidFill>
                <a:latin typeface="Arial Narrow" panose="020B0606020202030204" pitchFamily="34" charset="0"/>
              </a:rPr>
              <a:t>КРАФТОВЫЙ МЕШОК, 10 КГ</a:t>
            </a:r>
            <a:r>
              <a:rPr lang="en-US" sz="2105" dirty="0">
                <a:solidFill>
                  <a:srgbClr val="4F0A1A"/>
                </a:solidFill>
                <a:latin typeface="Arial Narrow" panose="020B0606020202030204" pitchFamily="34" charset="0"/>
              </a:rPr>
              <a:t> (</a:t>
            </a:r>
            <a:r>
              <a:rPr lang="ru-RU" sz="2105" dirty="0">
                <a:solidFill>
                  <a:srgbClr val="4F0A1A"/>
                </a:solidFill>
                <a:latin typeface="Arial Narrow" panose="020B0606020202030204" pitchFamily="34" charset="0"/>
              </a:rPr>
              <a:t>ХЛОПЬЯ)</a:t>
            </a:r>
          </a:p>
          <a:p>
            <a:endParaRPr lang="ru-RU" sz="1474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ru-RU" sz="1895" b="1" dirty="0">
                <a:solidFill>
                  <a:srgbClr val="4F0A1A"/>
                </a:solidFill>
                <a:latin typeface="Arial Narrow" panose="020B0606020202030204" pitchFamily="34" charset="0"/>
              </a:rPr>
              <a:t>ИДЕАЛЬНО ДЛЯ ВКУСНОГО ГАРНИРА</a:t>
            </a:r>
          </a:p>
          <a:p>
            <a:endParaRPr lang="ru-RU" sz="1895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endParaRPr lang="ru-RU" sz="1895" dirty="0">
              <a:solidFill>
                <a:srgbClr val="4F0A1A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97631" y="1913973"/>
            <a:ext cx="3056412" cy="61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buFont typeface="Arial" panose="020B0604020202020204" pitchFamily="34" charset="0"/>
              <a:buChar char="•"/>
            </a:pPr>
            <a: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  <a:t>Продукция произведена из 100% натурального картофеля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54043" y="1898734"/>
            <a:ext cx="3348000" cy="61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buFont typeface="Arial" panose="020B0604020202020204" pitchFamily="34" charset="0"/>
              <a:buChar char="•"/>
            </a:pPr>
            <a: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  <a:t>Сохраняет стабильную текстуру </a:t>
            </a:r>
            <a:b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</a:br>
            <a: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  <a:t>в запеканках, зразах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746306" y="3607464"/>
            <a:ext cx="3348000" cy="61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buFont typeface="Arial" panose="020B0604020202020204" pitchFamily="34" charset="0"/>
              <a:buChar char="•"/>
            </a:pPr>
            <a: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  <a:t>Лёгкая панировка для мяса </a:t>
            </a:r>
            <a:b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</a:br>
            <a: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  <a:t>и рыбы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" y="765175"/>
            <a:ext cx="1069097" cy="90920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36236" y="2467449"/>
            <a:ext cx="2189338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95" dirty="0">
                <a:solidFill>
                  <a:srgbClr val="F8C382"/>
                </a:solidFill>
              </a:rPr>
              <a:t>100</a:t>
            </a:r>
            <a:r>
              <a:rPr lang="en-US" sz="1895" dirty="0">
                <a:solidFill>
                  <a:srgbClr val="F8C382"/>
                </a:solidFill>
              </a:rPr>
              <a:t> </a:t>
            </a:r>
            <a:r>
              <a:rPr lang="ru-RU" sz="1895" dirty="0">
                <a:solidFill>
                  <a:srgbClr val="F8C382"/>
                </a:solidFill>
              </a:rPr>
              <a:t>г </a:t>
            </a:r>
            <a:r>
              <a:rPr lang="en-US" sz="1895" dirty="0">
                <a:solidFill>
                  <a:srgbClr val="F8C382"/>
                </a:solidFill>
              </a:rPr>
              <a:t>/ </a:t>
            </a:r>
            <a:r>
              <a:rPr lang="ru-RU" sz="1895" dirty="0">
                <a:solidFill>
                  <a:srgbClr val="F8C382"/>
                </a:solidFill>
              </a:rPr>
              <a:t>0,62 л воды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73671" y="3702306"/>
            <a:ext cx="1284813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95" dirty="0">
                <a:solidFill>
                  <a:srgbClr val="F8C382"/>
                </a:solidFill>
              </a:rPr>
              <a:t>77 кг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5" y="1793905"/>
            <a:ext cx="2140469" cy="306225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8746306" y="2468311"/>
            <a:ext cx="3348000" cy="61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buFont typeface="Arial" panose="020B0604020202020204" pitchFamily="34" charset="0"/>
              <a:buChar char="•"/>
            </a:pPr>
            <a: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  <a:t>Основа для картофельных блюд </a:t>
            </a:r>
            <a:r>
              <a:rPr lang="ru-RU" sz="1684" dirty="0" smtClean="0">
                <a:solidFill>
                  <a:srgbClr val="4F0A1A"/>
                </a:solidFill>
                <a:latin typeface="Arial Narrow" panose="020B0606020202030204" pitchFamily="34" charset="0"/>
              </a:rPr>
              <a:t>и </a:t>
            </a:r>
            <a: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  <a:t>полуфабрикатов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697631" y="2667925"/>
            <a:ext cx="3080038" cy="1129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buFont typeface="Arial" panose="020B0604020202020204" pitchFamily="34" charset="0"/>
              <a:buChar char="•"/>
            </a:pPr>
            <a: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  <a:t>При приготовлении образует однородную массу, не требует длительного перемешивания и использования блендера.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738154" y="3037888"/>
            <a:ext cx="3348000" cy="61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buFont typeface="Arial" panose="020B0604020202020204" pitchFamily="34" charset="0"/>
              <a:buChar char="•"/>
            </a:pPr>
            <a:r>
              <a:rPr lang="ru-RU" sz="1684" dirty="0">
                <a:solidFill>
                  <a:srgbClr val="4F0A1A"/>
                </a:solidFill>
                <a:latin typeface="Arial Narrow" panose="020B0606020202030204" pitchFamily="34" charset="0"/>
              </a:rPr>
              <a:t>Улучшает вкус и текстуру булок, вафель, хлеба</a:t>
            </a:r>
          </a:p>
        </p:txBody>
      </p:sp>
      <p:pic>
        <p:nvPicPr>
          <p:cNvPr id="25" name="Рисунок 24" descr="p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547" y="4371974"/>
            <a:ext cx="7277776" cy="284638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56" y="3102841"/>
            <a:ext cx="540000" cy="54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699" y="5389532"/>
            <a:ext cx="46898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</a:rPr>
              <a:t>Вскипятить 600 мл воды, добавить 3 г соли</a:t>
            </a:r>
          </a:p>
          <a:p>
            <a:pPr indent="1800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</a:rPr>
              <a:t>Снять воду с огня, добавить 250 мл холодного молока.</a:t>
            </a:r>
          </a:p>
          <a:p>
            <a:pPr indent="1800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</a:rPr>
              <a:t>Ввести 140 г сухого картофельного пюре, аккуратно перемешать.</a:t>
            </a:r>
          </a:p>
          <a:p>
            <a:pPr indent="1800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</a:rPr>
              <a:t>Накрыть, дать постоять 3 минуты, добавить 25 г сливочного масла и ещё раз аккуратно перемешать.</a:t>
            </a:r>
            <a:endParaRPr lang="ru-RU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03" y="1934074"/>
            <a:ext cx="540000" cy="5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963" y="4988383"/>
            <a:ext cx="372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8C382"/>
                </a:solidFill>
                <a:latin typeface="Arial Narrow" panose="020B0606020202030204" pitchFamily="34" charset="0"/>
              </a:rPr>
              <a:t>Способ приготовления</a:t>
            </a:r>
            <a:endParaRPr lang="ru-RU" b="1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606587" y="3893040"/>
            <a:ext cx="7664627" cy="1550424"/>
            <a:chOff x="2058494" y="4035280"/>
            <a:chExt cx="7664627" cy="155042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058494" y="4035280"/>
              <a:ext cx="3580305" cy="155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95" b="1" dirty="0">
                  <a:solidFill>
                    <a:srgbClr val="F8C382"/>
                  </a:solidFill>
                </a:rPr>
                <a:t>Михаил Сараев</a:t>
              </a:r>
              <a:br>
                <a:rPr lang="ru-RU" sz="1895" b="1" dirty="0">
                  <a:solidFill>
                    <a:srgbClr val="F8C382"/>
                  </a:solidFill>
                </a:rPr>
              </a:br>
              <a:r>
                <a:rPr lang="ru-RU" sz="1895" dirty="0">
                  <a:solidFill>
                    <a:srgbClr val="F8C382"/>
                  </a:solidFill>
                </a:rPr>
                <a:t>Директор по развитию</a:t>
              </a:r>
            </a:p>
            <a:p>
              <a:r>
                <a:rPr lang="ru-RU" sz="1895" dirty="0">
                  <a:solidFill>
                    <a:srgbClr val="F8C382"/>
                  </a:solidFill>
                </a:rPr>
                <a:t>+7 (495) 730-11-87</a:t>
              </a:r>
              <a:br>
                <a:rPr lang="ru-RU" sz="1895" dirty="0">
                  <a:solidFill>
                    <a:srgbClr val="F8C382"/>
                  </a:solidFill>
                </a:rPr>
              </a:br>
              <a:r>
                <a:rPr lang="ru-RU" sz="1895" dirty="0">
                  <a:solidFill>
                    <a:srgbClr val="F8C382"/>
                  </a:solidFill>
                </a:rPr>
                <a:t>mikhail.saraev@ru.mareven.com</a:t>
              </a:r>
              <a:r>
                <a:rPr lang="en-US" sz="1895" dirty="0">
                  <a:solidFill>
                    <a:srgbClr val="F8C382"/>
                  </a:solidFill>
                </a:rPr>
                <a:t> </a:t>
              </a:r>
              <a:r>
                <a:rPr lang="ru-RU" sz="1895" dirty="0">
                  <a:solidFill>
                    <a:srgbClr val="F8C382"/>
                  </a:solidFill>
                </a:rPr>
                <a:t/>
              </a:r>
              <a:br>
                <a:rPr lang="ru-RU" sz="1895" dirty="0">
                  <a:solidFill>
                    <a:srgbClr val="F8C382"/>
                  </a:solidFill>
                </a:rPr>
              </a:br>
              <a:r>
                <a:rPr lang="en-US" sz="1895" dirty="0">
                  <a:solidFill>
                    <a:srgbClr val="F8C382"/>
                  </a:solidFill>
                </a:rPr>
                <a:t>marevenprofessional.ru</a:t>
              </a:r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001989" y="4035280"/>
              <a:ext cx="3721132" cy="155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95" b="1" dirty="0">
                  <a:solidFill>
                    <a:srgbClr val="F8C382"/>
                  </a:solidFill>
                </a:rPr>
                <a:t>Чинь</a:t>
              </a:r>
              <a:r>
                <a:rPr lang="en-US" sz="1895" b="1" dirty="0">
                  <a:solidFill>
                    <a:srgbClr val="F8C382"/>
                  </a:solidFill>
                </a:rPr>
                <a:t> </a:t>
              </a:r>
              <a:r>
                <a:rPr lang="ru-RU" sz="1895" b="1" dirty="0">
                  <a:solidFill>
                    <a:srgbClr val="F8C382"/>
                  </a:solidFill>
                </a:rPr>
                <a:t>Дык Тунг </a:t>
              </a:r>
              <a:br>
                <a:rPr lang="ru-RU" sz="1895" b="1" dirty="0">
                  <a:solidFill>
                    <a:srgbClr val="F8C382"/>
                  </a:solidFill>
                </a:rPr>
              </a:br>
              <a:r>
                <a:rPr lang="ru-RU" sz="1895" dirty="0">
                  <a:solidFill>
                    <a:srgbClr val="F8C382"/>
                  </a:solidFill>
                </a:rPr>
                <a:t>Менеджер по работе с клиентами</a:t>
              </a:r>
              <a:br>
                <a:rPr lang="ru-RU" sz="1895" dirty="0">
                  <a:solidFill>
                    <a:srgbClr val="F8C382"/>
                  </a:solidFill>
                </a:rPr>
              </a:br>
              <a:r>
                <a:rPr lang="ru-RU" sz="1895" dirty="0">
                  <a:solidFill>
                    <a:srgbClr val="F8C382"/>
                  </a:solidFill>
                </a:rPr>
                <a:t> +7 (495) 730-11-87, доб. 2246</a:t>
              </a:r>
              <a:br>
                <a:rPr lang="ru-RU" sz="1895" dirty="0">
                  <a:solidFill>
                    <a:srgbClr val="F8C382"/>
                  </a:solidFill>
                </a:rPr>
              </a:br>
              <a:r>
                <a:rPr lang="ru-RU" sz="1895" dirty="0">
                  <a:solidFill>
                    <a:srgbClr val="F8C382"/>
                  </a:solidFill>
                </a:rPr>
                <a:t>tung.trinh@ru.mareven.com</a:t>
              </a:r>
              <a:br>
                <a:rPr lang="ru-RU" sz="1895" dirty="0">
                  <a:solidFill>
                    <a:srgbClr val="F8C382"/>
                  </a:solidFill>
                </a:rPr>
              </a:br>
              <a:r>
                <a:rPr lang="en-US" sz="1895" dirty="0">
                  <a:solidFill>
                    <a:srgbClr val="F8C382"/>
                  </a:solidFill>
                </a:rPr>
                <a:t>marevenprofessional.ru</a:t>
              </a:r>
              <a:endParaRPr lang="ru-RU" sz="1895" dirty="0">
                <a:solidFill>
                  <a:srgbClr val="F8C382"/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73" y="1069387"/>
            <a:ext cx="2386255" cy="2029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84"/>
          <p:cNvSpPr/>
          <p:nvPr/>
        </p:nvSpPr>
        <p:spPr>
          <a:xfrm>
            <a:off x="513807" y="715009"/>
            <a:ext cx="3961845" cy="481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6" dirty="0">
                <a:solidFill>
                  <a:srgbClr val="F8C382"/>
                </a:solidFill>
                <a:latin typeface="Arial Black" panose="020B0A04020102020204" pitchFamily="34" charset="0"/>
                <a:sym typeface="Avenir Book"/>
              </a:rPr>
              <a:t>ИСТОРИЯ</a:t>
            </a:r>
            <a:endParaRPr lang="en-US" sz="2526" dirty="0">
              <a:solidFill>
                <a:srgbClr val="F8C382"/>
              </a:solidFill>
              <a:latin typeface="Arial Black" panose="020B0A04020102020204" pitchFamily="34" charset="0"/>
              <a:sym typeface="Avenir Boo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36431" y="4663673"/>
            <a:ext cx="1626664" cy="203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Запуск производственно-логистического комплекса в Подмосковье (РФ), проектная</a:t>
            </a:r>
            <a:r>
              <a:rPr lang="ru-RU" sz="1579" dirty="0">
                <a:solidFill>
                  <a:srgbClr val="F8C382"/>
                </a:solidFill>
              </a:rPr>
              <a:t>– 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мощность </a:t>
            </a:r>
            <a:r>
              <a:rPr lang="ru-RU" sz="1579" dirty="0">
                <a:solidFill>
                  <a:srgbClr val="F8C382"/>
                </a:solidFill>
              </a:rPr>
              <a:t>– 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3 000 млн шт./год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2737210" y="3411236"/>
            <a:ext cx="909638" cy="909638"/>
            <a:chOff x="2555671" y="2994676"/>
            <a:chExt cx="909638" cy="909638"/>
          </a:xfrm>
        </p:grpSpPr>
        <p:sp>
          <p:nvSpPr>
            <p:cNvPr id="94" name="Прямоугольник с двумя скругленными противолежащими углами 93"/>
            <p:cNvSpPr/>
            <p:nvPr/>
          </p:nvSpPr>
          <p:spPr>
            <a:xfrm flipH="1" flipV="1">
              <a:off x="2555671" y="2994676"/>
              <a:ext cx="909638" cy="909638"/>
            </a:xfrm>
            <a:prstGeom prst="wedgeRoundRectCallout">
              <a:avLst>
                <a:gd name="adj1" fmla="val 21767"/>
                <a:gd name="adj2" fmla="val -67602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97403" y="3213804"/>
              <a:ext cx="826174" cy="471381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8C382"/>
                  </a:solidFill>
                  <a:latin typeface="Arial Narrow" panose="020B0606020202030204" pitchFamily="34" charset="0"/>
                </a:rPr>
                <a:t>2007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395685" y="2028588"/>
            <a:ext cx="1410526" cy="106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Партнёрство </a:t>
            </a:r>
          </a:p>
          <a:p>
            <a:pPr algn="r"/>
            <a:r>
              <a:rPr lang="en-US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c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 </a:t>
            </a:r>
            <a:r>
              <a:rPr lang="en-US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N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issin Foods Holdings</a:t>
            </a:r>
            <a:r>
              <a:rPr lang="en-US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 (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Япония)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3896573" y="3411236"/>
            <a:ext cx="909638" cy="909638"/>
            <a:chOff x="3768997" y="2994676"/>
            <a:chExt cx="909638" cy="909638"/>
          </a:xfrm>
        </p:grpSpPr>
        <p:sp>
          <p:nvSpPr>
            <p:cNvPr id="97" name="Прямоугольник с двумя скругленными противолежащими углами 96"/>
            <p:cNvSpPr/>
            <p:nvPr/>
          </p:nvSpPr>
          <p:spPr>
            <a:xfrm flipH="1" flipV="1">
              <a:off x="3768997" y="2994676"/>
              <a:ext cx="909638" cy="909638"/>
            </a:xfrm>
            <a:prstGeom prst="wedgeRoundRectCallout">
              <a:avLst>
                <a:gd name="adj1" fmla="val -19682"/>
                <a:gd name="adj2" fmla="val 67105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29524" y="3188731"/>
              <a:ext cx="788585" cy="521528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lvl="0" algn="ctr">
                <a:defRPr sz="1200">
                  <a:solidFill>
                    <a:srgbClr val="F5D328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ru-RU" sz="2800" b="1" dirty="0">
                  <a:solidFill>
                    <a:srgbClr val="F8C382"/>
                  </a:solidFill>
                  <a:latin typeface="Arial Narrow" panose="020B0606020202030204" pitchFamily="34" charset="0"/>
                </a:rPr>
                <a:t>2008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959848" y="4663673"/>
            <a:ext cx="1734185" cy="155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3149">
              <a:defRPr/>
            </a:pP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Выпуск кулинарной продукции под брендом </a:t>
            </a:r>
            <a:r>
              <a:rPr lang="ru-RU" sz="1579" b="1" dirty="0">
                <a:solidFill>
                  <a:srgbClr val="F8C382"/>
                </a:solidFill>
                <a:latin typeface="Arial Narrow" panose="020B0606020202030204" pitchFamily="34" charset="0"/>
              </a:rPr>
              <a:t>Mareven Professional Food 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специально для рынка HoReCa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055936" y="3411236"/>
            <a:ext cx="909638" cy="909638"/>
            <a:chOff x="4940181" y="2994676"/>
            <a:chExt cx="909638" cy="909638"/>
          </a:xfrm>
        </p:grpSpPr>
        <p:sp>
          <p:nvSpPr>
            <p:cNvPr id="96" name="Прямоугольник с двумя скругленными противолежащими углами 95"/>
            <p:cNvSpPr/>
            <p:nvPr/>
          </p:nvSpPr>
          <p:spPr>
            <a:xfrm flipH="1" flipV="1">
              <a:off x="4940181" y="2994676"/>
              <a:ext cx="909638" cy="909638"/>
            </a:xfrm>
            <a:prstGeom prst="wedgeRoundRectCallout">
              <a:avLst>
                <a:gd name="adj1" fmla="val 20615"/>
                <a:gd name="adj2" fmla="val -69904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12016" y="3188731"/>
              <a:ext cx="765969" cy="521528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8C382"/>
                  </a:solidFill>
                  <a:latin typeface="Arial Narrow" panose="020B0606020202030204" pitchFamily="34" charset="0"/>
                </a:rPr>
                <a:t>2010</a:t>
              </a: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5630122" y="1785573"/>
            <a:ext cx="1489959" cy="1307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Запуск завода на Украине, проектная мощность </a:t>
            </a:r>
            <a:r>
              <a:rPr lang="ru-RU" sz="1579" dirty="0">
                <a:solidFill>
                  <a:srgbClr val="F8C382"/>
                </a:solidFill>
              </a:rPr>
              <a:t>–</a:t>
            </a:r>
            <a:r>
              <a:rPr lang="en-US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 530 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млн шт./год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215299" y="3411236"/>
            <a:ext cx="909638" cy="909638"/>
            <a:chOff x="6145619" y="2994676"/>
            <a:chExt cx="909638" cy="909638"/>
          </a:xfrm>
        </p:grpSpPr>
        <p:sp>
          <p:nvSpPr>
            <p:cNvPr id="95" name="Прямоугольник с двумя скругленными противолежащими углами 94"/>
            <p:cNvSpPr/>
            <p:nvPr/>
          </p:nvSpPr>
          <p:spPr>
            <a:xfrm flipH="1" flipV="1">
              <a:off x="6145619" y="2994676"/>
              <a:ext cx="909638" cy="909638"/>
            </a:xfrm>
            <a:prstGeom prst="wedgeRoundRectCallout">
              <a:avLst>
                <a:gd name="adj1" fmla="val -19682"/>
                <a:gd name="adj2" fmla="val 68257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05285" y="3188731"/>
              <a:ext cx="790307" cy="521528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algn="ctr">
                <a:defRPr sz="1200">
                  <a:solidFill>
                    <a:srgbClr val="F5D328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ru-RU" sz="2800" b="1" dirty="0">
                  <a:solidFill>
                    <a:srgbClr val="F8C382"/>
                  </a:solidFill>
                  <a:latin typeface="Arial Narrow" panose="020B0606020202030204" pitchFamily="34" charset="0"/>
                  <a:ea typeface="Calibri"/>
                  <a:cs typeface="Calibri"/>
                </a:rPr>
                <a:t>2011</a:t>
              </a: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7255231" y="4663673"/>
            <a:ext cx="1507714" cy="155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Запуск линии по производству традиционных макарон под брендом «Роллтон»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7374662" y="3411236"/>
            <a:ext cx="909638" cy="909638"/>
            <a:chOff x="7340217" y="2994676"/>
            <a:chExt cx="909638" cy="909638"/>
          </a:xfrm>
        </p:grpSpPr>
        <p:sp>
          <p:nvSpPr>
            <p:cNvPr id="99" name="Прямоугольник с двумя скругленными противолежащими углами 98"/>
            <p:cNvSpPr/>
            <p:nvPr/>
          </p:nvSpPr>
          <p:spPr>
            <a:xfrm flipH="1" flipV="1">
              <a:off x="7340217" y="2994676"/>
              <a:ext cx="909638" cy="909638"/>
            </a:xfrm>
            <a:prstGeom prst="wedgeRoundRectCallout">
              <a:avLst>
                <a:gd name="adj1" fmla="val 19464"/>
                <a:gd name="adj2" fmla="val -69905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02659" y="3188731"/>
              <a:ext cx="784755" cy="521528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lvl="0" algn="ctr">
                <a:defRPr sz="1200">
                  <a:solidFill>
                    <a:srgbClr val="F5D328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ru-RU" sz="2800" b="1" dirty="0">
                  <a:solidFill>
                    <a:srgbClr val="F8C382"/>
                  </a:solidFill>
                  <a:latin typeface="Arial Narrow" panose="020B0606020202030204" pitchFamily="34" charset="0"/>
                  <a:ea typeface="Calibri"/>
                  <a:cs typeface="Calibri"/>
                </a:rPr>
                <a:t>2012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18484" y="4663673"/>
            <a:ext cx="1537917" cy="149858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051" tIns="20051" rIns="20051" bIns="20051" numCol="1" spcCol="38100" rtlCol="0" anchor="ctr">
            <a:spAutoFit/>
          </a:bodyPr>
          <a:lstStyle/>
          <a:p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Пуск производства вермишели быстрого приготовления под торговой маркой «Роллтон»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18484" y="3411236"/>
            <a:ext cx="909638" cy="909638"/>
            <a:chOff x="254624" y="2994676"/>
            <a:chExt cx="909638" cy="909638"/>
          </a:xfrm>
        </p:grpSpPr>
        <p:sp>
          <p:nvSpPr>
            <p:cNvPr id="2" name="Скругленная прямоугольная выноска 1"/>
            <p:cNvSpPr/>
            <p:nvPr/>
          </p:nvSpPr>
          <p:spPr>
            <a:xfrm flipH="1" flipV="1">
              <a:off x="254624" y="2994676"/>
              <a:ext cx="909638" cy="909638"/>
            </a:xfrm>
            <a:prstGeom prst="wedgeRoundRectCallout">
              <a:avLst>
                <a:gd name="adj1" fmla="val 21767"/>
                <a:gd name="adj2" fmla="val -68753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9947" y="3213805"/>
              <a:ext cx="710614" cy="47138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8C382"/>
                  </a:solidFill>
                  <a:latin typeface="Arial Narrow" panose="020B0606020202030204" pitchFamily="34" charset="0"/>
                  <a:sym typeface="Avenir Book"/>
                </a:rPr>
                <a:t>1999</a:t>
              </a:r>
              <a:endParaRPr lang="ru-RU" sz="2800" b="1" dirty="0">
                <a:solidFill>
                  <a:srgbClr val="F8C382"/>
                </a:solidFill>
                <a:latin typeface="Arial Narrow" panose="020B0606020202030204" pitchFamily="34" charset="0"/>
                <a:sym typeface="Avenir Book"/>
              </a:endParaRPr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858079" y="2028588"/>
            <a:ext cx="1590352" cy="106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Запуск продукции для активной молодежи под брендом </a:t>
            </a:r>
            <a:r>
              <a:rPr lang="en-US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BIGBON</a:t>
            </a:r>
            <a:endParaRPr lang="ru-RU" sz="1579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577847" y="3411236"/>
            <a:ext cx="909638" cy="909638"/>
            <a:chOff x="1390563" y="2994676"/>
            <a:chExt cx="909638" cy="909638"/>
          </a:xfrm>
        </p:grpSpPr>
        <p:sp>
          <p:nvSpPr>
            <p:cNvPr id="93" name="Прямоугольник с двумя скругленными противолежащими углами 92"/>
            <p:cNvSpPr/>
            <p:nvPr/>
          </p:nvSpPr>
          <p:spPr>
            <a:xfrm flipH="1" flipV="1">
              <a:off x="1390563" y="2994676"/>
              <a:ext cx="909638" cy="909638"/>
            </a:xfrm>
            <a:prstGeom prst="wedgeRoundRectCallout">
              <a:avLst>
                <a:gd name="adj1" fmla="val -19682"/>
                <a:gd name="adj2" fmla="val 64803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425808" y="3188731"/>
              <a:ext cx="835339" cy="521528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8C382"/>
                  </a:solidFill>
                  <a:latin typeface="Arial Narrow" panose="020B0606020202030204" pitchFamily="34" charset="0"/>
                </a:rPr>
                <a:t>200</a:t>
              </a:r>
              <a:r>
                <a:rPr lang="ru-RU" sz="2800" b="1" dirty="0">
                  <a:solidFill>
                    <a:srgbClr val="F8C382"/>
                  </a:solidFill>
                  <a:latin typeface="Arial Narrow" panose="020B0606020202030204" pitchFamily="34" charset="0"/>
                </a:rPr>
                <a:t>4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534025" y="3411236"/>
            <a:ext cx="909638" cy="909638"/>
            <a:chOff x="8573260" y="2994676"/>
            <a:chExt cx="909638" cy="909638"/>
          </a:xfrm>
        </p:grpSpPr>
        <p:sp>
          <p:nvSpPr>
            <p:cNvPr id="98" name="Прямоугольник с двумя скругленными противолежащими углами 97"/>
            <p:cNvSpPr/>
            <p:nvPr/>
          </p:nvSpPr>
          <p:spPr>
            <a:xfrm flipH="1" flipV="1">
              <a:off x="8573260" y="2994676"/>
              <a:ext cx="909638" cy="909638"/>
            </a:xfrm>
            <a:prstGeom prst="wedgeRoundRectCallout">
              <a:avLst>
                <a:gd name="adj1" fmla="val -20833"/>
                <a:gd name="adj2" fmla="val 68257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654180" y="3188731"/>
              <a:ext cx="747798" cy="521528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algn="ctr">
                <a:defRPr sz="1200">
                  <a:solidFill>
                    <a:srgbClr val="F5D328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ru-RU" sz="2800" b="1" dirty="0">
                  <a:solidFill>
                    <a:srgbClr val="F8C382"/>
                  </a:solidFill>
                  <a:latin typeface="Arial Narrow" panose="020B0606020202030204" pitchFamily="34" charset="0"/>
                  <a:ea typeface="Calibri"/>
                  <a:cs typeface="Calibri"/>
                </a:rPr>
                <a:t>2018</a:t>
              </a:r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8009088" y="1542558"/>
            <a:ext cx="1434575" cy="155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Запуск производства в Казахстане, проектная мощность </a:t>
            </a:r>
            <a:r>
              <a:rPr lang="ru-RU" sz="1579" dirty="0">
                <a:solidFill>
                  <a:srgbClr val="F8C382"/>
                </a:solidFill>
              </a:rPr>
              <a:t>– 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78</a:t>
            </a:r>
            <a:r>
              <a:rPr lang="en-US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0 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млн шт./год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9604411" y="4663673"/>
            <a:ext cx="1997229" cy="203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Запуск производства многофункциональных напитков нового поколения </a:t>
            </a:r>
            <a:r>
              <a:rPr lang="en-US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ACTIBO 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в Казахстане. Проектная мощность –</a:t>
            </a:r>
            <a:r>
              <a:rPr lang="en-US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100 000 000</a:t>
            </a:r>
            <a:r>
              <a:rPr lang="en-US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 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млн шт./год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0852755" y="3411236"/>
            <a:ext cx="909638" cy="909638"/>
            <a:chOff x="10988222" y="2994676"/>
            <a:chExt cx="909638" cy="909638"/>
          </a:xfrm>
        </p:grpSpPr>
        <p:sp>
          <p:nvSpPr>
            <p:cNvPr id="44" name="Прямоугольник с двумя скругленными противолежащими углами 97"/>
            <p:cNvSpPr/>
            <p:nvPr/>
          </p:nvSpPr>
          <p:spPr>
            <a:xfrm flipH="1" flipV="1">
              <a:off x="10988222" y="2994676"/>
              <a:ext cx="909638" cy="909638"/>
            </a:xfrm>
            <a:prstGeom prst="wedgeRoundRectCallout">
              <a:avLst>
                <a:gd name="adj1" fmla="val -20833"/>
                <a:gd name="adj2" fmla="val 68257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033236" y="3188731"/>
              <a:ext cx="819610" cy="521528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algn="ctr">
                <a:defRPr sz="1200">
                  <a:solidFill>
                    <a:srgbClr val="F5D328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ru-RU" sz="2800" b="1" dirty="0">
                  <a:solidFill>
                    <a:srgbClr val="F8C382"/>
                  </a:solidFill>
                  <a:latin typeface="Arial Narrow" panose="020B0606020202030204" pitchFamily="34" charset="0"/>
                  <a:ea typeface="Calibri"/>
                  <a:cs typeface="Calibri"/>
                </a:rPr>
                <a:t>2020</a:t>
              </a:r>
              <a:endParaRPr lang="ru-RU" sz="3600" b="1" dirty="0">
                <a:solidFill>
                  <a:srgbClr val="F8C382"/>
                </a:solidFill>
                <a:latin typeface="Arial Narrow" panose="020B0606020202030204" pitchFamily="34" charset="0"/>
                <a:ea typeface="Calibri"/>
                <a:cs typeface="Calibri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0073823" y="1299542"/>
            <a:ext cx="1643556" cy="179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Внедрение роботизированной паллетоукладки на фабрике Маревен в Серпухове. Сумма инвестиций </a:t>
            </a:r>
            <a:r>
              <a:rPr lang="ru-RU" sz="1579" dirty="0">
                <a:solidFill>
                  <a:srgbClr val="F8C382"/>
                </a:solidFill>
              </a:rPr>
              <a:t>–</a:t>
            </a:r>
            <a:r>
              <a:rPr lang="ru-RU" sz="1579" dirty="0">
                <a:solidFill>
                  <a:srgbClr val="F8C382"/>
                </a:solidFill>
                <a:latin typeface="Arial Narrow" panose="020B0606020202030204" pitchFamily="34" charset="0"/>
              </a:rPr>
              <a:t> 3,25 млн евро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693388" y="3411237"/>
            <a:ext cx="909638" cy="909637"/>
            <a:chOff x="9805048" y="2994677"/>
            <a:chExt cx="909638" cy="909637"/>
          </a:xfrm>
        </p:grpSpPr>
        <p:sp>
          <p:nvSpPr>
            <p:cNvPr id="40" name="TextBox 39"/>
            <p:cNvSpPr txBox="1"/>
            <p:nvPr/>
          </p:nvSpPr>
          <p:spPr>
            <a:xfrm>
              <a:off x="9853610" y="3188731"/>
              <a:ext cx="812514" cy="521528"/>
            </a:xfrm>
            <a:prstGeom prst="round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051" tIns="20051" rIns="20051" bIns="20051" numCol="1" spcCol="38100" rtlCol="0" anchor="ctr">
              <a:spAutoFit/>
            </a:bodyPr>
            <a:lstStyle/>
            <a:p>
              <a:pPr algn="ctr">
                <a:defRPr sz="1200">
                  <a:solidFill>
                    <a:srgbClr val="F5D328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ru-RU" sz="2800" b="1" dirty="0">
                  <a:solidFill>
                    <a:srgbClr val="F8C382"/>
                  </a:solidFill>
                  <a:latin typeface="Arial Narrow" panose="020B0606020202030204" pitchFamily="34" charset="0"/>
                  <a:ea typeface="Calibri"/>
                  <a:cs typeface="Calibri"/>
                </a:rPr>
                <a:t>2019</a:t>
              </a:r>
              <a:endParaRPr lang="ru-RU" sz="3600" b="1" dirty="0">
                <a:solidFill>
                  <a:srgbClr val="F8C382"/>
                </a:solidFill>
                <a:latin typeface="Arial Narrow" panose="020B0606020202030204" pitchFamily="34" charset="0"/>
                <a:ea typeface="Calibri"/>
                <a:cs typeface="Calibri"/>
              </a:endParaRPr>
            </a:p>
          </p:txBody>
        </p:sp>
        <p:sp>
          <p:nvSpPr>
            <p:cNvPr id="48" name="Прямоугольник с двумя скругленными противолежащими углами 98"/>
            <p:cNvSpPr/>
            <p:nvPr/>
          </p:nvSpPr>
          <p:spPr>
            <a:xfrm flipH="1" flipV="1">
              <a:off x="9805048" y="2994677"/>
              <a:ext cx="909638" cy="909637"/>
            </a:xfrm>
            <a:prstGeom prst="wedgeRoundRectCallout">
              <a:avLst>
                <a:gd name="adj1" fmla="val 19464"/>
                <a:gd name="adj2" fmla="val -69905"/>
                <a:gd name="adj3" fmla="val 16667"/>
              </a:avLst>
            </a:prstGeom>
            <a:noFill/>
            <a:ln w="381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8C38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83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60%…"/>
          <p:cNvSpPr txBox="1"/>
          <p:nvPr/>
        </p:nvSpPr>
        <p:spPr>
          <a:xfrm>
            <a:off x="492520" y="6301776"/>
            <a:ext cx="9030842" cy="24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1722" tIns="21722" rIns="21722" bIns="21722" anchor="ctr"/>
          <a:lstStyle/>
          <a:p>
            <a:pPr>
              <a:lnSpc>
                <a:spcPct val="80000"/>
              </a:lnSpc>
              <a:defRPr sz="1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474" dirty="0">
                <a:solidFill>
                  <a:srgbClr val="F8C382"/>
                </a:solidFill>
                <a:latin typeface="Arial Narrow" panose="020B0606020202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ru-RU" sz="1474" dirty="0">
                <a:solidFill>
                  <a:srgbClr val="F8C382"/>
                </a:solidFill>
                <a:latin typeface="Arial Narrow" panose="020B0606020202030204" pitchFamily="34" charset="0"/>
                <a:ea typeface="Calibri"/>
                <a:cs typeface="Calibri" panose="020F0502020204030204" pitchFamily="34" charset="0"/>
                <a:sym typeface="Calibri"/>
              </a:rPr>
              <a:t>по курсу</a:t>
            </a:r>
            <a:r>
              <a:rPr lang="en-US" sz="1474" dirty="0">
                <a:solidFill>
                  <a:srgbClr val="F8C382"/>
                </a:solidFill>
                <a:latin typeface="Arial Narrow" panose="020B0606020202030204" pitchFamily="34" charset="0"/>
                <a:ea typeface="Calibri"/>
                <a:cs typeface="Calibri" panose="020F0502020204030204" pitchFamily="34" charset="0"/>
                <a:sym typeface="Calibri"/>
              </a:rPr>
              <a:t> = 0.014 USD (3 500 </a:t>
            </a:r>
            <a:r>
              <a:rPr lang="ru-RU" sz="1474" dirty="0">
                <a:solidFill>
                  <a:srgbClr val="F8C382"/>
                </a:solidFill>
                <a:latin typeface="Arial Narrow" panose="020B0606020202030204" pitchFamily="34" charset="0"/>
                <a:ea typeface="Calibri"/>
                <a:cs typeface="Calibri" panose="020F0502020204030204" pitchFamily="34" charset="0"/>
                <a:sym typeface="Calibri"/>
              </a:rPr>
              <a:t>млн рублей инвестиций и </a:t>
            </a:r>
            <a:r>
              <a:rPr lang="en-US" sz="1474" dirty="0">
                <a:solidFill>
                  <a:srgbClr val="F8C382"/>
                </a:solidFill>
                <a:latin typeface="Arial Narrow" panose="020B0606020202030204" pitchFamily="34" charset="0"/>
                <a:ea typeface="Calibri"/>
                <a:cs typeface="Calibri" panose="020F0502020204030204" pitchFamily="34" charset="0"/>
                <a:sym typeface="Calibri"/>
              </a:rPr>
              <a:t>13 850</a:t>
            </a:r>
            <a:r>
              <a:rPr lang="ru-RU" sz="1474" dirty="0">
                <a:solidFill>
                  <a:srgbClr val="F8C382"/>
                </a:solidFill>
                <a:latin typeface="Arial Narrow" panose="020B0606020202030204" pitchFamily="34" charset="0"/>
                <a:ea typeface="Calibri"/>
                <a:cs typeface="Calibri" panose="020F0502020204030204" pitchFamily="34" charset="0"/>
                <a:sym typeface="Calibri"/>
              </a:rPr>
              <a:t> млн рублей годовой выручки</a:t>
            </a:r>
            <a:r>
              <a:rPr lang="en-US" sz="1474" dirty="0">
                <a:solidFill>
                  <a:srgbClr val="F8C382"/>
                </a:solidFill>
                <a:latin typeface="Arial Narrow" panose="020B0606020202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474" dirty="0">
              <a:solidFill>
                <a:srgbClr val="F8C382"/>
              </a:solidFill>
              <a:latin typeface="Arial Narrow" panose="020B0606020202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2520" y="463803"/>
            <a:ext cx="1966200" cy="481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6" dirty="0">
                <a:solidFill>
                  <a:srgbClr val="F8C382"/>
                </a:solidFill>
                <a:latin typeface="Arial Black" panose="020B0A04020102020204" pitchFamily="34" charset="0"/>
                <a:sym typeface="Avenir Book"/>
              </a:rPr>
              <a:t>ЦИФРЫ</a:t>
            </a:r>
            <a:endParaRPr lang="en-US" sz="2526" dirty="0">
              <a:solidFill>
                <a:srgbClr val="F8C382"/>
              </a:solidFill>
              <a:latin typeface="Arial Black" panose="020B0A04020102020204" pitchFamily="34" charset="0"/>
              <a:sym typeface="Avenir Book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492520" y="1127760"/>
            <a:ext cx="11179191" cy="5012291"/>
            <a:chOff x="492520" y="1290320"/>
            <a:chExt cx="11179191" cy="5012291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1051403" y="1290320"/>
              <a:ext cx="9932293" cy="1578670"/>
              <a:chOff x="1051403" y="1290320"/>
              <a:chExt cx="9932293" cy="1578670"/>
            </a:xfrm>
          </p:grpSpPr>
          <p:sp>
            <p:nvSpPr>
              <p:cNvPr id="36" name="Овал 35"/>
              <p:cNvSpPr/>
              <p:nvPr/>
            </p:nvSpPr>
            <p:spPr>
              <a:xfrm>
                <a:off x="1821670" y="1290320"/>
                <a:ext cx="914400" cy="914400"/>
              </a:xfrm>
              <a:prstGeom prst="ellipse">
                <a:avLst/>
              </a:prstGeom>
              <a:solidFill>
                <a:srgbClr val="F8C3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678268" y="1290320"/>
                <a:ext cx="914400" cy="914400"/>
              </a:xfrm>
              <a:prstGeom prst="ellipse">
                <a:avLst/>
              </a:prstGeom>
              <a:solidFill>
                <a:srgbClr val="F8C3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9507097" y="1290320"/>
                <a:ext cx="914400" cy="914400"/>
              </a:xfrm>
              <a:prstGeom prst="ellipse">
                <a:avLst/>
              </a:prstGeom>
              <a:solidFill>
                <a:srgbClr val="F8C3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9 000 000 000 ₽"/>
              <p:cNvSpPr txBox="1"/>
              <p:nvPr/>
            </p:nvSpPr>
            <p:spPr>
              <a:xfrm>
                <a:off x="1051403" y="2222659"/>
                <a:ext cx="2454934" cy="646331"/>
              </a:xfrm>
              <a:prstGeom prst="rect">
                <a:avLst/>
              </a:prstGeom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2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en-US" sz="1800" dirty="0">
                    <a:solidFill>
                      <a:srgbClr val="F8C382"/>
                    </a:solidFill>
                    <a:latin typeface="Arial Narrow" panose="020B0606020202030204" pitchFamily="34" charset="0"/>
                    <a:sym typeface="Calibri"/>
                  </a:rPr>
                  <a:t>47 </a:t>
                </a:r>
                <a:r>
                  <a:rPr lang="ru-RU" sz="1800" dirty="0">
                    <a:solidFill>
                      <a:srgbClr val="F8C382"/>
                    </a:solidFill>
                    <a:latin typeface="Arial Narrow" panose="020B0606020202030204" pitchFamily="34" charset="0"/>
                    <a:sym typeface="Calibri"/>
                  </a:rPr>
                  <a:t>млн</a:t>
                </a:r>
                <a:r>
                  <a:rPr lang="en-US" sz="1800" dirty="0">
                    <a:solidFill>
                      <a:srgbClr val="F8C382"/>
                    </a:solidFill>
                    <a:latin typeface="Arial Narrow" panose="020B0606020202030204" pitchFamily="34" charset="0"/>
                    <a:sym typeface="Calibri"/>
                  </a:rPr>
                  <a:t> USD*</a:t>
                </a:r>
              </a:p>
              <a:p>
                <a:r>
                  <a:rPr lang="ru-RU" sz="1800" b="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инвестиций с </a:t>
                </a:r>
                <a:r>
                  <a:rPr lang="en-US" sz="1800" b="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2010</a:t>
                </a:r>
                <a:endParaRPr lang="ru-RU" sz="1800" b="0" dirty="0">
                  <a:solidFill>
                    <a:srgbClr val="F8C38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841381" y="2222659"/>
                <a:ext cx="258817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2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ru-RU" sz="1800" b="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Продажи</a:t>
                </a:r>
              </a:p>
              <a:p>
                <a:r>
                  <a:rPr lang="ru-RU" sz="1800" b="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в</a:t>
                </a:r>
                <a:r>
                  <a:rPr lang="ru-RU" sz="180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 25</a:t>
                </a:r>
                <a:r>
                  <a:rPr lang="en-US" sz="180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ru-RU" sz="180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странах</a:t>
                </a:r>
                <a:endParaRPr lang="ru-RU" sz="1800" b="0" dirty="0">
                  <a:solidFill>
                    <a:srgbClr val="F8C38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8944899" y="2222659"/>
                <a:ext cx="203879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Лидерство</a:t>
                </a:r>
              </a:p>
              <a:p>
                <a:pPr algn="ctr"/>
                <a:r>
                  <a:rPr lang="ru-RU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в доле рынка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8870" y="1477520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468" y="1477520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4297" y="1477520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46" name="Группа 45"/>
            <p:cNvGrpSpPr/>
            <p:nvPr/>
          </p:nvGrpSpPr>
          <p:grpSpPr>
            <a:xfrm>
              <a:off x="713719" y="3013256"/>
              <a:ext cx="10948813" cy="1584359"/>
              <a:chOff x="713719" y="2972821"/>
              <a:chExt cx="10948813" cy="1584359"/>
            </a:xfrm>
          </p:grpSpPr>
          <p:sp>
            <p:nvSpPr>
              <p:cNvPr id="39" name="Овал 38"/>
              <p:cNvSpPr/>
              <p:nvPr/>
            </p:nvSpPr>
            <p:spPr>
              <a:xfrm>
                <a:off x="9507097" y="2972821"/>
                <a:ext cx="914400" cy="914400"/>
              </a:xfrm>
              <a:prstGeom prst="ellipse">
                <a:avLst/>
              </a:prstGeom>
              <a:solidFill>
                <a:srgbClr val="F8C3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5678268" y="2972821"/>
                <a:ext cx="914400" cy="914400"/>
              </a:xfrm>
              <a:prstGeom prst="ellipse">
                <a:avLst/>
              </a:prstGeom>
              <a:solidFill>
                <a:srgbClr val="F8C3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1821670" y="2972821"/>
                <a:ext cx="914400" cy="914400"/>
              </a:xfrm>
              <a:prstGeom prst="ellipse">
                <a:avLst/>
              </a:prstGeom>
              <a:solidFill>
                <a:srgbClr val="F8C3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713719" y="3910849"/>
                <a:ext cx="313030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Более</a:t>
                </a:r>
                <a:r>
                  <a:rPr lang="en-US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 </a:t>
                </a:r>
                <a:r>
                  <a:rPr lang="ru-RU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1 500</a:t>
                </a:r>
              </a:p>
              <a:p>
                <a:pPr algn="ctr"/>
                <a:r>
                  <a:rPr lang="ru-RU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рабочих мест</a:t>
                </a: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4423754" y="3910849"/>
                <a:ext cx="342342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Более</a:t>
                </a:r>
                <a:r>
                  <a:rPr lang="en-US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 </a:t>
                </a:r>
                <a:r>
                  <a:rPr lang="ru-RU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150</a:t>
                </a:r>
              </a:p>
              <a:p>
                <a:pPr algn="ctr"/>
                <a:r>
                  <a:rPr lang="ru-RU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наименований продуктов</a:t>
                </a:r>
                <a:endParaRPr lang="en-US" dirty="0">
                  <a:solidFill>
                    <a:srgbClr val="F8C382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8266062" y="3910849"/>
                <a:ext cx="3396470" cy="64633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41 производственная линия</a:t>
                </a:r>
              </a:p>
              <a:p>
                <a:pPr algn="ctr"/>
                <a:r>
                  <a:rPr lang="ru-RU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с современным оборудованием</a:t>
                </a:r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8870" y="3160021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468" y="3160021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4297" y="316002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47" name="Группа 46"/>
            <p:cNvGrpSpPr/>
            <p:nvPr/>
          </p:nvGrpSpPr>
          <p:grpSpPr>
            <a:xfrm>
              <a:off x="492520" y="4741880"/>
              <a:ext cx="11179191" cy="1560731"/>
              <a:chOff x="492520" y="4948880"/>
              <a:chExt cx="11179191" cy="1560731"/>
            </a:xfrm>
          </p:grpSpPr>
          <p:sp>
            <p:nvSpPr>
              <p:cNvPr id="42" name="Овал 41"/>
              <p:cNvSpPr/>
              <p:nvPr/>
            </p:nvSpPr>
            <p:spPr>
              <a:xfrm>
                <a:off x="1821670" y="4948880"/>
                <a:ext cx="914400" cy="914400"/>
              </a:xfrm>
              <a:prstGeom prst="ellipse">
                <a:avLst/>
              </a:prstGeom>
              <a:solidFill>
                <a:srgbClr val="F8C3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678268" y="4948880"/>
                <a:ext cx="914400" cy="914400"/>
              </a:xfrm>
              <a:prstGeom prst="ellipse">
                <a:avLst/>
              </a:prstGeom>
              <a:solidFill>
                <a:srgbClr val="F8C3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9507097" y="4948880"/>
                <a:ext cx="914400" cy="914400"/>
              </a:xfrm>
              <a:prstGeom prst="ellipse">
                <a:avLst/>
              </a:prstGeom>
              <a:solidFill>
                <a:srgbClr val="F8C3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492520" y="5863280"/>
                <a:ext cx="35727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&gt;</a:t>
                </a:r>
                <a:r>
                  <a:rPr lang="ru-RU" b="1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1 500 млн шт./год</a:t>
                </a:r>
                <a:endParaRPr lang="en-US" b="1" dirty="0">
                  <a:solidFill>
                    <a:srgbClr val="F8C382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ru-RU" dirty="0">
                    <a:solidFill>
                      <a:srgbClr val="F8C382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готовой продукции</a:t>
                </a:r>
              </a:p>
            </p:txBody>
          </p:sp>
          <p:sp>
            <p:nvSpPr>
              <p:cNvPr id="22" name="60%…"/>
              <p:cNvSpPr txBox="1"/>
              <p:nvPr/>
            </p:nvSpPr>
            <p:spPr>
              <a:xfrm>
                <a:off x="4127210" y="5863280"/>
                <a:ext cx="4016517" cy="646331"/>
              </a:xfrm>
              <a:prstGeom prst="rect">
                <a:avLst/>
              </a:prstGeom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32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algn="ctr"/>
                <a:r>
                  <a:rPr sz="180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60%</a:t>
                </a:r>
                <a:r>
                  <a:rPr lang="en-US" sz="180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ru-RU" sz="180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сырья</a:t>
                </a:r>
                <a:endParaRPr lang="en-US" sz="1800" dirty="0">
                  <a:solidFill>
                    <a:srgbClr val="F8C382"/>
                  </a:solidFill>
                  <a:latin typeface="Arial Narrow" panose="020B0606020202030204" pitchFamily="34" charset="0"/>
                </a:endParaRPr>
              </a:p>
              <a:p>
                <a:pPr algn="ctr"/>
                <a:r>
                  <a:rPr lang="ru-RU" sz="1800" b="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российского производства</a:t>
                </a:r>
                <a:endParaRPr sz="1800" b="0" dirty="0">
                  <a:solidFill>
                    <a:srgbClr val="F8C382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3" name="60%…"/>
              <p:cNvSpPr txBox="1"/>
              <p:nvPr/>
            </p:nvSpPr>
            <p:spPr>
              <a:xfrm>
                <a:off x="8256883" y="5863280"/>
                <a:ext cx="3414828" cy="646331"/>
              </a:xfrm>
              <a:prstGeom prst="rect">
                <a:avLst/>
              </a:prstGeom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2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en-US" sz="180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&gt; 187 </a:t>
                </a:r>
                <a:r>
                  <a:rPr lang="ru-RU" sz="180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млн</a:t>
                </a:r>
                <a:r>
                  <a:rPr lang="en-US" sz="180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 USD*</a:t>
                </a:r>
                <a:endParaRPr sz="1800" dirty="0">
                  <a:solidFill>
                    <a:srgbClr val="F8C382"/>
                  </a:solidFill>
                  <a:latin typeface="Arial Narrow" panose="020B0606020202030204" pitchFamily="34" charset="0"/>
                </a:endParaRPr>
              </a:p>
              <a:p>
                <a:r>
                  <a:rPr lang="ru-RU" sz="1800" b="0" dirty="0">
                    <a:solidFill>
                      <a:srgbClr val="F8C382"/>
                    </a:solidFill>
                    <a:latin typeface="Arial Narrow" panose="020B0606020202030204" pitchFamily="34" charset="0"/>
                  </a:rPr>
                  <a:t>средняя годовая выручка</a:t>
                </a:r>
                <a:endParaRPr sz="1800" b="0" dirty="0">
                  <a:solidFill>
                    <a:srgbClr val="F8C382"/>
                  </a:solidFill>
                  <a:latin typeface="Arial Narrow" panose="020B0606020202030204" pitchFamily="34" charset="0"/>
                </a:endParaRPr>
              </a:p>
            </p:txBody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8870" y="5136080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17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468" y="5136080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4297" y="5136080"/>
                <a:ext cx="540000" cy="54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961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09"/>
          <p:cNvSpPr/>
          <p:nvPr/>
        </p:nvSpPr>
        <p:spPr>
          <a:xfrm>
            <a:off x="6061000" y="1162050"/>
            <a:ext cx="5177031" cy="1666968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102" tIns="40102" rIns="40102" bIns="40102">
            <a:noAutofit/>
          </a:bodyPr>
          <a:lstStyle/>
          <a:p>
            <a:pPr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ru-RU" sz="2400" dirty="0">
                <a:solidFill>
                  <a:srgbClr val="F8C382"/>
                </a:solidFill>
                <a:latin typeface="Arial Black" panose="020B0A04020102020204" pitchFamily="34" charset="0"/>
              </a:rPr>
              <a:t>МАРЕВЕН ФУД СЭНТРАЛ</a:t>
            </a:r>
          </a:p>
          <a:p>
            <a:pPr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ru-RU" sz="2800" spc="53" dirty="0">
                <a:solidFill>
                  <a:srgbClr val="F8C382"/>
                </a:solidFill>
                <a:latin typeface="Arial Black" panose="020B0A04020102020204" pitchFamily="34" charset="0"/>
              </a:rPr>
              <a:t>ПРОИЗВОДСТВЕННО -</a:t>
            </a:r>
          </a:p>
          <a:p>
            <a:pPr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ru-RU" sz="3200" spc="105" dirty="0">
                <a:solidFill>
                  <a:srgbClr val="F8C382"/>
                </a:solidFill>
                <a:latin typeface="Arial Black" panose="020B0A04020102020204" pitchFamily="34" charset="0"/>
              </a:rPr>
              <a:t>ЛОГИСТИЧЕСКИЙ</a:t>
            </a:r>
          </a:p>
          <a:p>
            <a:pPr>
              <a:lnSpc>
                <a:spcPts val="421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ru-RU" sz="4000" spc="1263" dirty="0">
                <a:ln w="19050">
                  <a:noFill/>
                </a:ln>
                <a:solidFill>
                  <a:srgbClr val="F8C382"/>
                </a:solidFill>
                <a:latin typeface="Arial Black" panose="020B0A04020102020204" pitchFamily="34" charset="0"/>
              </a:rPr>
              <a:t>КОМПЛЕКС</a:t>
            </a:r>
          </a:p>
          <a:p>
            <a:pPr>
              <a:lnSpc>
                <a:spcPts val="1579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ru-RU" sz="2000" spc="32" dirty="0">
                <a:solidFill>
                  <a:srgbClr val="F8C382"/>
                </a:solidFill>
                <a:latin typeface="Arial Narrow" panose="020B0606020202030204" pitchFamily="34" charset="0"/>
              </a:rPr>
              <a:t>(МОСКОВСКАЯ ОБЛАСТЬ, Г. СЕРПУХОВ)</a:t>
            </a:r>
            <a:endParaRPr sz="2000" spc="32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7021" y="3563409"/>
            <a:ext cx="2945380" cy="338554"/>
          </a:xfrm>
          <a:prstGeom prst="rect">
            <a:avLst/>
          </a:prstGeom>
          <a:solidFill>
            <a:srgbClr val="F8C382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41 ПРОИЗВОДСТВЕННАЯ ЛИНИЯ</a:t>
            </a:r>
            <a:endParaRPr lang="ru-RU" sz="2000" dirty="0">
              <a:solidFill>
                <a:srgbClr val="4F0A1A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32734" y="3981961"/>
            <a:ext cx="25279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8C38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12</a:t>
            </a:r>
          </a:p>
          <a:p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производство лапши </a:t>
            </a:r>
          </a:p>
          <a:p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и вермишели быстрого приготовления, традиционных макаронных изделий</a:t>
            </a:r>
            <a:endParaRPr lang="ru-RU" sz="1600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919349" y="3981961"/>
            <a:ext cx="19376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8C38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 </a:t>
            </a:r>
          </a:p>
          <a:p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производство картофельного пюре, бульонов, приправ, соусов </a:t>
            </a:r>
          </a:p>
          <a:p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и супов-пюре</a:t>
            </a:r>
            <a:endParaRPr lang="ru-RU" sz="1600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91143" y="3981961"/>
            <a:ext cx="1818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8C38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22 </a:t>
            </a:r>
          </a:p>
          <a:p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производство полуфабрикатов</a:t>
            </a:r>
            <a:endParaRPr lang="ru-RU" sz="1600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36788" y="5890186"/>
            <a:ext cx="31651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8C38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</a:t>
            </a:r>
            <a:r>
              <a:rPr lang="ru-RU" b="1" dirty="0">
                <a:solidFill>
                  <a:srgbClr val="F8C38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1 500 МЛН </a:t>
            </a:r>
            <a:r>
              <a:rPr lang="ru-RU" b="1" dirty="0" smtClean="0">
                <a:solidFill>
                  <a:srgbClr val="F8C38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ШТ/ГОД</a:t>
            </a:r>
            <a:endParaRPr lang="en-US" b="1" dirty="0">
              <a:solidFill>
                <a:srgbClr val="F8C38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готовой продукции – </a:t>
            </a:r>
          </a:p>
          <a:p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производственная мощность завода </a:t>
            </a:r>
            <a:endParaRPr lang="ru-RU" sz="1600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91143" y="5893330"/>
            <a:ext cx="17427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8C38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</a:t>
            </a:r>
            <a:r>
              <a:rPr lang="ru-RU" b="1" dirty="0">
                <a:solidFill>
                  <a:srgbClr val="F8C38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1 200 ЧЕЛОВЕК</a:t>
            </a:r>
          </a:p>
          <a:p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работает</a:t>
            </a:r>
            <a:r>
              <a:rPr lang="en-US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на заводе</a:t>
            </a:r>
            <a:endParaRPr lang="ru-RU" sz="1600" dirty="0">
              <a:solidFill>
                <a:srgbClr val="F8C382"/>
              </a:solidFill>
              <a:latin typeface="Arial Narrow" panose="020B0606020202030204" pitchFamily="34" charset="0"/>
            </a:endParaRPr>
          </a:p>
          <a:p>
            <a:r>
              <a:rPr lang="ru-RU" sz="1600" dirty="0">
                <a:solidFill>
                  <a:srgbClr val="F8C382"/>
                </a:solidFill>
                <a:latin typeface="Arial Narrow" panose="020B0606020202030204" pitchFamily="34" charset="0"/>
                <a:cs typeface="Calibri"/>
              </a:rPr>
              <a:t>на текущий момент</a:t>
            </a:r>
            <a:endParaRPr lang="ru-RU" sz="1600" dirty="0">
              <a:solidFill>
                <a:srgbClr val="F8C38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097020" y="5739739"/>
            <a:ext cx="6120000" cy="0"/>
          </a:xfrm>
          <a:prstGeom prst="line">
            <a:avLst/>
          </a:prstGeom>
          <a:ln w="57150">
            <a:solidFill>
              <a:srgbClr val="F8C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097020" y="3381760"/>
            <a:ext cx="6120000" cy="0"/>
          </a:xfrm>
          <a:prstGeom prst="line">
            <a:avLst/>
          </a:prstGeom>
          <a:ln w="57150">
            <a:solidFill>
              <a:srgbClr val="F8C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45715" y="1754529"/>
            <a:ext cx="4636296" cy="4636297"/>
            <a:chOff x="357585" y="590947"/>
            <a:chExt cx="5748526" cy="5748527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357585" y="590947"/>
              <a:ext cx="5738415" cy="5738415"/>
            </a:xfrm>
            <a:prstGeom prst="round2DiagRect">
              <a:avLst>
                <a:gd name="adj1" fmla="val 42782"/>
                <a:gd name="adj2" fmla="val 0"/>
              </a:avLst>
            </a:prstGeom>
            <a:solidFill>
              <a:srgbClr val="FFE698"/>
            </a:solidFill>
            <a:ln w="76200">
              <a:solidFill>
                <a:srgbClr val="F8C38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>
                <a:solidFill>
                  <a:srgbClr val="FFE698"/>
                </a:solidFill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"/>
            <a:stretch>
              <a:fillRect/>
            </a:stretch>
          </p:blipFill>
          <p:spPr>
            <a:xfrm>
              <a:off x="357585" y="590948"/>
              <a:ext cx="5748526" cy="5748526"/>
            </a:xfrm>
            <a:custGeom>
              <a:avLst/>
              <a:gdLst>
                <a:gd name="connsiteX0" fmla="*/ 2476885 w 5748526"/>
                <a:gd name="connsiteY0" fmla="*/ 0 h 5748526"/>
                <a:gd name="connsiteX1" fmla="*/ 5748526 w 5748526"/>
                <a:gd name="connsiteY1" fmla="*/ 0 h 5748526"/>
                <a:gd name="connsiteX2" fmla="*/ 5748526 w 5748526"/>
                <a:gd name="connsiteY2" fmla="*/ 3271600 h 5748526"/>
                <a:gd name="connsiteX3" fmla="*/ 3271600 w 5748526"/>
                <a:gd name="connsiteY3" fmla="*/ 5748526 h 5748526"/>
                <a:gd name="connsiteX4" fmla="*/ 0 w 5748526"/>
                <a:gd name="connsiteY4" fmla="*/ 5748526 h 5748526"/>
                <a:gd name="connsiteX5" fmla="*/ 0 w 5748526"/>
                <a:gd name="connsiteY5" fmla="*/ 2476883 h 5748526"/>
                <a:gd name="connsiteX6" fmla="*/ 12786 w 5748526"/>
                <a:gd name="connsiteY6" fmla="*/ 2223673 h 5748526"/>
                <a:gd name="connsiteX7" fmla="*/ 2223673 w 5748526"/>
                <a:gd name="connsiteY7" fmla="*/ 12786 h 574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8526" h="5748526">
                  <a:moveTo>
                    <a:pt x="2476885" y="0"/>
                  </a:moveTo>
                  <a:lnTo>
                    <a:pt x="5748526" y="0"/>
                  </a:lnTo>
                  <a:lnTo>
                    <a:pt x="5748526" y="3271600"/>
                  </a:lnTo>
                  <a:cubicBezTo>
                    <a:pt x="5748526" y="4639568"/>
                    <a:pt x="4639568" y="5748526"/>
                    <a:pt x="3271600" y="5748526"/>
                  </a:cubicBezTo>
                  <a:lnTo>
                    <a:pt x="0" y="5748526"/>
                  </a:lnTo>
                  <a:lnTo>
                    <a:pt x="0" y="2476883"/>
                  </a:lnTo>
                  <a:lnTo>
                    <a:pt x="12786" y="2223673"/>
                  </a:lnTo>
                  <a:cubicBezTo>
                    <a:pt x="131173" y="1057935"/>
                    <a:pt x="1057935" y="131173"/>
                    <a:pt x="2223673" y="12786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6" name="Прямоугольник 15"/>
          <p:cNvSpPr/>
          <p:nvPr/>
        </p:nvSpPr>
        <p:spPr>
          <a:xfrm>
            <a:off x="497840" y="736400"/>
            <a:ext cx="6690295" cy="481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6" dirty="0">
                <a:solidFill>
                  <a:srgbClr val="F8C382"/>
                </a:solidFill>
                <a:latin typeface="Arial Black" panose="020B0A04020102020204" pitchFamily="34" charset="0"/>
                <a:sym typeface="Avenir Book"/>
              </a:rPr>
              <a:t>ПРОИЗВОДСТВО</a:t>
            </a:r>
            <a:endParaRPr lang="en-US" sz="2526" dirty="0">
              <a:solidFill>
                <a:srgbClr val="F8C382"/>
              </a:solidFill>
              <a:latin typeface="Arial Black" panose="020B0A04020102020204" pitchFamily="34" charset="0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394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8"/>
          <a:stretch/>
        </p:blipFill>
        <p:spPr>
          <a:xfrm>
            <a:off x="0" y="932855"/>
            <a:ext cx="6299200" cy="5823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"/>
          <a:stretch/>
        </p:blipFill>
        <p:spPr>
          <a:xfrm>
            <a:off x="6287320" y="943035"/>
            <a:ext cx="5904680" cy="58133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70278" y="5904092"/>
            <a:ext cx="3846203" cy="41626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105" dirty="0">
                <a:solidFill>
                  <a:srgbClr val="4F0A1A"/>
                </a:solidFill>
                <a:latin typeface="Arial Narrow" panose="020B0606020202030204" pitchFamily="34" charset="0"/>
                <a:cs typeface="Calibri"/>
              </a:rPr>
              <a:t>Физико-химическая лаборатория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08958" y="5904093"/>
            <a:ext cx="3810605" cy="41626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105" dirty="0">
                <a:solidFill>
                  <a:srgbClr val="4F0A1A"/>
                </a:solidFill>
                <a:latin typeface="Arial Narrow" panose="020B0606020202030204" pitchFamily="34" charset="0"/>
                <a:cs typeface="Calibri"/>
              </a:rPr>
              <a:t>Микробиологическая лаборатория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23872" y="994608"/>
            <a:ext cx="3418732" cy="213366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895" dirty="0">
                <a:solidFill>
                  <a:srgbClr val="4F0A1A"/>
                </a:solidFill>
                <a:latin typeface="Arial Narrow" panose="020B0606020202030204" pitchFamily="34" charset="0"/>
                <a:cs typeface="Calibri"/>
              </a:rPr>
              <a:t>На заводе Маревен функционируют две современные лаборатории, в которых проводятся исследования сырья, полуфабрикатов и готовой продукции на соответствие установленным требованиям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7520" y="424427"/>
            <a:ext cx="6702060" cy="481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6" dirty="0">
                <a:solidFill>
                  <a:srgbClr val="F8C382"/>
                </a:solidFill>
                <a:latin typeface="Arial Black" panose="020B0A04020102020204" pitchFamily="34" charset="0"/>
                <a:sym typeface="Avenir Book"/>
              </a:rPr>
              <a:t>КОНТРОЛЬ КАЧЕСТВА</a:t>
            </a:r>
            <a:endParaRPr lang="en-US" sz="2526" dirty="0">
              <a:solidFill>
                <a:srgbClr val="F8C382"/>
              </a:solidFill>
              <a:latin typeface="Arial Black" panose="020B0A04020102020204" pitchFamily="34" charset="0"/>
              <a:sym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335510" y="1519738"/>
            <a:ext cx="4097982" cy="5438274"/>
          </a:xfrm>
          <a:prstGeom prst="rect">
            <a:avLst/>
          </a:prstGeom>
          <a:solidFill>
            <a:srgbClr val="F8C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13033" y="1519738"/>
            <a:ext cx="4097982" cy="5438274"/>
          </a:xfrm>
          <a:prstGeom prst="rect">
            <a:avLst/>
          </a:prstGeom>
          <a:solidFill>
            <a:srgbClr val="F8C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172" y="1313083"/>
            <a:ext cx="3877107" cy="5517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980" y="1313986"/>
            <a:ext cx="3907618" cy="55170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-681743" y="3929961"/>
            <a:ext cx="3870582" cy="4810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526" dirty="0">
                <a:solidFill>
                  <a:srgbClr val="4F0A1A"/>
                </a:solidFill>
                <a:latin typeface="Arial Narrow" panose="020B0606020202030204" pitchFamily="34" charset="0"/>
                <a:sym typeface="Avenir Book"/>
              </a:rPr>
              <a:t>СЕРТИФИКАТ </a:t>
            </a:r>
            <a:r>
              <a:rPr lang="ru-RU" sz="2526" dirty="0">
                <a:solidFill>
                  <a:srgbClr val="4F0A1A"/>
                </a:solidFill>
                <a:latin typeface="Arial Narrow" panose="020B0606020202030204" pitchFamily="34" charset="0"/>
              </a:rPr>
              <a:t>(</a:t>
            </a:r>
            <a:r>
              <a:rPr lang="en-US" sz="2526" dirty="0">
                <a:solidFill>
                  <a:srgbClr val="4F0A1A"/>
                </a:solidFill>
                <a:latin typeface="Arial Narrow" panose="020B0606020202030204" pitchFamily="34" charset="0"/>
              </a:rPr>
              <a:t>FSSC) 22000</a:t>
            </a:r>
            <a:endParaRPr lang="ru-RU" sz="2526" dirty="0">
              <a:solidFill>
                <a:srgbClr val="4F0A1A"/>
              </a:solidFill>
              <a:latin typeface="Arial Narrow" panose="020B0606020202030204" pitchFamily="34" charset="0"/>
              <a:sym typeface="Avenir Boo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6239" y="741927"/>
            <a:ext cx="5255261" cy="481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6" dirty="0">
                <a:solidFill>
                  <a:srgbClr val="F8C382"/>
                </a:solidFill>
                <a:latin typeface="Arial Black" panose="020B0A04020102020204" pitchFamily="34" charset="0"/>
                <a:sym typeface="Avenir Book"/>
              </a:rPr>
              <a:t>ПИЩЕВАЯ БЕЗОПАСНОСТЬ</a:t>
            </a:r>
            <a:endParaRPr lang="en-US" sz="2526" dirty="0">
              <a:solidFill>
                <a:srgbClr val="F8C382"/>
              </a:solidFill>
              <a:latin typeface="Arial Black" panose="020B0A04020102020204" pitchFamily="34" charset="0"/>
              <a:sym typeface="Avenir Book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4638455" y="3929961"/>
            <a:ext cx="3870582" cy="4810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526" dirty="0">
                <a:solidFill>
                  <a:srgbClr val="4F0A1A"/>
                </a:solidFill>
                <a:sym typeface="Avenir Book"/>
              </a:rPr>
              <a:t>СЕРТИФИКАТ </a:t>
            </a:r>
            <a:r>
              <a:rPr lang="en-US" sz="2526" dirty="0">
                <a:solidFill>
                  <a:srgbClr val="4F0A1A"/>
                </a:solidFill>
              </a:rPr>
              <a:t>ISO 9001</a:t>
            </a:r>
            <a:endParaRPr lang="ru-RU" sz="2526" dirty="0">
              <a:solidFill>
                <a:srgbClr val="4F0A1A"/>
              </a:solidFill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9779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FP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322" y="1643"/>
            <a:ext cx="4795828" cy="71987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60900" y="4227496"/>
            <a:ext cx="3269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8C38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ВАРЁНЫЕ КОЛБАСЫ </a:t>
            </a:r>
            <a:endParaRPr lang="en-US" sz="2800" dirty="0">
              <a:solidFill>
                <a:srgbClr val="F8C382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5506" y="3128751"/>
            <a:ext cx="7716494" cy="962448"/>
          </a:xfrm>
          <a:prstGeom prst="rect">
            <a:avLst/>
          </a:prstGeom>
          <a:gradFill flip="none" rotWithShape="1">
            <a:gsLst>
              <a:gs pos="0">
                <a:srgbClr val="C0A064"/>
              </a:gs>
              <a:gs pos="48000">
                <a:srgbClr val="D3AE65"/>
              </a:gs>
              <a:gs pos="100000">
                <a:srgbClr val="F4D88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947" dirty="0">
                <a:solidFill>
                  <a:srgbClr val="4F0A1A"/>
                </a:solidFill>
                <a:latin typeface="+mj-lt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60900" y="3128751"/>
            <a:ext cx="6096000" cy="9993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ru-RU" sz="2947" dirty="0" smtClean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ВКУСОАРОМАТИЧЕСКИЕ СМЕСИ</a:t>
            </a:r>
            <a:endParaRPr lang="en-US" sz="2947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en-US" sz="2947" b="1" dirty="0">
                <a:solidFill>
                  <a:srgbClr val="4F0A1A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MAREVEN PROFESSIONAL FOOD ®</a:t>
            </a:r>
            <a:endParaRPr lang="ru-RU" sz="2947" b="1" dirty="0">
              <a:solidFill>
                <a:srgbClr val="4F0A1A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550224" y="1569687"/>
            <a:ext cx="827278" cy="828000"/>
            <a:chOff x="2346872" y="1036677"/>
            <a:chExt cx="827278" cy="828000"/>
          </a:xfrm>
        </p:grpSpPr>
        <p:sp>
          <p:nvSpPr>
            <p:cNvPr id="2" name="Овал 1"/>
            <p:cNvSpPr/>
            <p:nvPr/>
          </p:nvSpPr>
          <p:spPr>
            <a:xfrm>
              <a:off x="2346872" y="1036677"/>
              <a:ext cx="827278" cy="828000"/>
            </a:xfrm>
            <a:prstGeom prst="ellipse">
              <a:avLst/>
            </a:prstGeom>
            <a:solidFill>
              <a:srgbClr val="4F0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95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29" y="1198840"/>
              <a:ext cx="506364" cy="503674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001784" y="2439955"/>
            <a:ext cx="5180075" cy="4537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51128">
              <a:spcBef>
                <a:spcPts val="105"/>
              </a:spcBef>
            </a:pPr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Докторская</a:t>
            </a:r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Классик</a:t>
            </a:r>
          </a:p>
          <a:p>
            <a:pPr marR="1251128">
              <a:spcBef>
                <a:spcPts val="105"/>
              </a:spcBef>
            </a:pP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тот самый «советский» вкус: мускат, мацис и ничего лишнего (3-5г/кг).</a:t>
            </a:r>
          </a:p>
          <a:p>
            <a:endParaRPr lang="ru-RU" sz="8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pPr marR="163743"/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Special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Докторская Премиум</a:t>
            </a:r>
          </a:p>
          <a:p>
            <a:pPr marR="163743"/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экстракт муската и натуральный мускат (7-10 г/кг).</a:t>
            </a:r>
          </a:p>
          <a:p>
            <a:pPr marR="163743"/>
            <a:endParaRPr lang="ru-RU" sz="8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pPr marR="163743"/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Standard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Докторская Комби+</a:t>
            </a:r>
          </a:p>
          <a:p>
            <a:pPr marR="163743"/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мускат, гармонизированный молоком (7-10 г/кг).</a:t>
            </a:r>
          </a:p>
          <a:p>
            <a:pPr marR="163743"/>
            <a:endParaRPr lang="ru-RU" sz="8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pPr marR="163743"/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Standard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Докторская Комби Люкс+ </a:t>
            </a:r>
          </a:p>
          <a:p>
            <a:pPr marR="163743"/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мускат, кардамон и перец (7-10 г/кг).</a:t>
            </a:r>
          </a:p>
          <a:p>
            <a:pPr marR="163743"/>
            <a:endParaRPr lang="ru-RU" sz="8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pPr marR="163743"/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 Standard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Докторская Комби Люкс</a:t>
            </a:r>
          </a:p>
          <a:p>
            <a:pPr marR="163743"/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кардамон и перец, усиленные молочной нотой (7-10 г/кг).</a:t>
            </a:r>
          </a:p>
          <a:p>
            <a:pPr marR="163743"/>
            <a:endParaRPr lang="ru-RU" sz="800" dirty="0">
              <a:solidFill>
                <a:srgbClr val="4F0A1A"/>
              </a:solidFill>
              <a:latin typeface="Arial Narrow" panose="020B0606020202030204" pitchFamily="34" charset="0"/>
            </a:endParaRPr>
          </a:p>
          <a:p>
            <a:pPr marR="163743"/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MPF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Optimal </a:t>
            </a:r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Докторская Комби Люкс</a:t>
            </a:r>
          </a:p>
          <a:p>
            <a:pPr marR="163743"/>
            <a:r>
              <a:rPr lang="ru-RU" sz="1600" dirty="0">
                <a:solidFill>
                  <a:srgbClr val="4F0A1A"/>
                </a:solidFill>
                <a:latin typeface="Arial Narrow" panose="020B0606020202030204" pitchFamily="34" charset="0"/>
              </a:rPr>
              <a:t>усилена тема докторской колбасы, мускат с благородным молоком и лёгким яичным послевкусием, придающим наполненность (7-10 г/кг).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694951" y="2439955"/>
            <a:ext cx="4993349" cy="3886999"/>
            <a:chOff x="6794880" y="2655231"/>
            <a:chExt cx="4993349" cy="388699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794880" y="4298581"/>
              <a:ext cx="4993349" cy="1705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32"/>
                </a:spcAft>
              </a:pPr>
              <a:r>
                <a:rPr lang="ru-RU" sz="2400" b="1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ТЕХНОЛОГИЧЕСКИЙ ПРОЦЕСС:</a:t>
              </a:r>
            </a:p>
            <a:p>
              <a:pPr marL="360000" lvl="1" indent="-180000">
                <a:buFont typeface="Arial" panose="020B0604020202020204" pitchFamily="34" charset="0"/>
                <a:buChar char="•"/>
              </a:pPr>
              <a:r>
                <a:rPr lang="ru-RU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Раскуттеровать мясное сырьё, добавить лед.</a:t>
              </a:r>
            </a:p>
            <a:p>
              <a:pPr marL="360000" lvl="1" indent="-180000">
                <a:buFont typeface="Arial" panose="020B0604020202020204" pitchFamily="34" charset="0"/>
                <a:buChar char="•"/>
              </a:pPr>
              <a:r>
                <a:rPr lang="ru-RU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Внести ароматическую часть на второй стадии – до внесения жирного сырья.</a:t>
              </a:r>
            </a:p>
            <a:p>
              <a:pPr marL="360000" lvl="1" indent="-180000">
                <a:buFont typeface="Arial" panose="020B0604020202020204" pitchFamily="34" charset="0"/>
                <a:buChar char="•"/>
              </a:pPr>
              <a:r>
                <a:rPr lang="ru-RU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Продолжить процесс стандартным способом. 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855336" y="6158279"/>
              <a:ext cx="4872437" cy="383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Срок годности </a:t>
              </a:r>
              <a:r>
                <a:rPr lang="en-US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смесь в сухом виде</a:t>
              </a:r>
              <a:r>
                <a:rPr lang="en-US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ru-RU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12 месяцев.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94880" y="2655231"/>
              <a:ext cx="4591622" cy="1355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8C382"/>
                  </a:solidFill>
                  <a:latin typeface="Arial Narrow" panose="020B0606020202030204" pitchFamily="34" charset="0"/>
                </a:rPr>
                <a:t>         </a:t>
              </a:r>
              <a:r>
                <a:rPr lang="ru-RU" sz="2400" b="1" dirty="0" smtClean="0">
                  <a:solidFill>
                    <a:srgbClr val="F8C382"/>
                  </a:solidFill>
                  <a:latin typeface="Arial Narrow" panose="020B0606020202030204" pitchFamily="34" charset="0"/>
                </a:rPr>
                <a:t>ПРЕИМУЩЕСТВА</a:t>
              </a:r>
              <a:r>
                <a:rPr lang="ru-RU" sz="2400" b="1" dirty="0">
                  <a:solidFill>
                    <a:srgbClr val="F8C382"/>
                  </a:solidFill>
                  <a:latin typeface="Arial Narrow" panose="020B0606020202030204" pitchFamily="34" charset="0"/>
                </a:rPr>
                <a:t>:</a:t>
              </a:r>
              <a:endParaRPr lang="ru-RU" sz="2400" dirty="0">
                <a:solidFill>
                  <a:srgbClr val="F8C382"/>
                </a:solidFill>
                <a:latin typeface="Arial Narrow" panose="020B0606020202030204" pitchFamily="34" charset="0"/>
              </a:endParaRPr>
            </a:p>
            <a:p>
              <a:pPr marL="360000" lvl="2" indent="-180000">
                <a:buFont typeface="Arial" panose="020B0604020202020204" pitchFamily="34" charset="0"/>
                <a:buChar char="•"/>
              </a:pPr>
              <a:r>
                <a:rPr lang="ru-RU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Просты в применении;</a:t>
              </a:r>
            </a:p>
            <a:p>
              <a:pPr marL="360000" lvl="2" indent="-180000">
                <a:buFont typeface="Arial" panose="020B0604020202020204" pitchFamily="34" charset="0"/>
                <a:buChar char="•"/>
              </a:pPr>
              <a:r>
                <a:rPr lang="ru-RU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Всегда однородного качества;</a:t>
              </a:r>
            </a:p>
            <a:p>
              <a:pPr marL="360000" lvl="2" indent="-180000">
                <a:buFont typeface="Arial" panose="020B0604020202020204" pitchFamily="34" charset="0"/>
                <a:buChar char="•"/>
              </a:pPr>
              <a:r>
                <a:rPr lang="ru-RU" sz="1895" spc="-42" dirty="0">
                  <a:solidFill>
                    <a:srgbClr val="F8C382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Имеют уникальную вкусовую идентичность.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95" y="755436"/>
            <a:ext cx="1518861" cy="12917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68749" y="1143468"/>
            <a:ext cx="3004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4F0A1A"/>
                </a:solidFill>
                <a:latin typeface="Arial Black" panose="020B0A04020102020204" pitchFamily="34" charset="0"/>
              </a:rPr>
              <a:t>СМЕСЬ «ДОКТОРСКАЯ» 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1267" y="755436"/>
            <a:ext cx="602059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21" b="1" dirty="0">
                <a:solidFill>
                  <a:srgbClr val="4F0A1A"/>
                </a:solidFill>
              </a:rPr>
              <a:t> </a:t>
            </a:r>
            <a:r>
              <a:rPr lang="en-US" sz="2400" b="1" dirty="0">
                <a:solidFill>
                  <a:srgbClr val="4F0A1A"/>
                </a:solidFill>
                <a:latin typeface="Arial Black"/>
              </a:rPr>
              <a:t>MAREVEN PROFESSIONAL </a:t>
            </a:r>
            <a:r>
              <a:rPr lang="en-US" sz="2400" b="1" dirty="0" smtClean="0">
                <a:solidFill>
                  <a:srgbClr val="4F0A1A"/>
                </a:solidFill>
                <a:latin typeface="Arial Black"/>
              </a:rPr>
              <a:t>FOOD</a:t>
            </a:r>
            <a:r>
              <a:rPr lang="ru-RU" sz="2421" b="1" dirty="0" smtClean="0">
                <a:solidFill>
                  <a:srgbClr val="4F0A1A"/>
                </a:solidFill>
                <a:latin typeface="+mj-lt"/>
                <a:cs typeface="Arial" panose="020B0604020202020204" pitchFamily="34" charset="0"/>
              </a:rPr>
              <a:t>®</a:t>
            </a:r>
            <a:endParaRPr lang="ru-RU" sz="2421" b="1" dirty="0">
              <a:solidFill>
                <a:srgbClr val="4F0A1A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8C38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14337</TotalTime>
  <Words>1990</Words>
  <Application>Microsoft Office PowerPoint</Application>
  <PresentationFormat>Произвольный</PresentationFormat>
  <Paragraphs>342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Arial Narrow</vt:lpstr>
      <vt:lpstr>Avenir Book</vt:lpstr>
      <vt:lpstr>Bebas</vt:lpstr>
      <vt:lpstr>Calibri</vt:lpstr>
      <vt:lpstr>Calibri Light</vt:lpstr>
      <vt:lpstr>Impact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Mareven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Bashina Yulia Alexandrovna</dc:creator>
  <cp:lastModifiedBy>Saraev Mikhail</cp:lastModifiedBy>
  <cp:revision>1010</cp:revision>
  <dcterms:created xsi:type="dcterms:W3CDTF">2020-07-10T12:37:46Z</dcterms:created>
  <dcterms:modified xsi:type="dcterms:W3CDTF">2021-07-05T06:33:24Z</dcterms:modified>
</cp:coreProperties>
</file>